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309" r:id="rId2"/>
    <p:sldId id="268" r:id="rId3"/>
    <p:sldId id="288" r:id="rId4"/>
    <p:sldId id="269" r:id="rId5"/>
    <p:sldId id="270" r:id="rId6"/>
    <p:sldId id="307" r:id="rId7"/>
    <p:sldId id="271" r:id="rId8"/>
    <p:sldId id="306" r:id="rId9"/>
    <p:sldId id="272" r:id="rId10"/>
    <p:sldId id="273" r:id="rId11"/>
    <p:sldId id="274" r:id="rId12"/>
    <p:sldId id="275" r:id="rId13"/>
    <p:sldId id="276" r:id="rId14"/>
    <p:sldId id="298" r:id="rId15"/>
    <p:sldId id="277" r:id="rId16"/>
    <p:sldId id="278" r:id="rId17"/>
    <p:sldId id="303" r:id="rId18"/>
    <p:sldId id="279" r:id="rId19"/>
    <p:sldId id="280" r:id="rId20"/>
    <p:sldId id="291" r:id="rId21"/>
    <p:sldId id="281" r:id="rId22"/>
    <p:sldId id="282" r:id="rId23"/>
    <p:sldId id="292" r:id="rId24"/>
    <p:sldId id="293" r:id="rId25"/>
    <p:sldId id="297" r:id="rId26"/>
    <p:sldId id="283" r:id="rId27"/>
    <p:sldId id="302" r:id="rId28"/>
    <p:sldId id="284" r:id="rId29"/>
    <p:sldId id="295" r:id="rId30"/>
    <p:sldId id="290" r:id="rId31"/>
    <p:sldId id="305" r:id="rId32"/>
    <p:sldId id="296" r:id="rId33"/>
    <p:sldId id="285" r:id="rId34"/>
    <p:sldId id="286" r:id="rId35"/>
    <p:sldId id="300" r:id="rId36"/>
    <p:sldId id="301" r:id="rId37"/>
    <p:sldId id="304" r:id="rId38"/>
    <p:sldId id="265" r:id="rId39"/>
    <p:sldId id="289" r:id="rId40"/>
    <p:sldId id="287" r:id="rId41"/>
    <p:sldId id="31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39" userDrawn="1">
          <p15:clr>
            <a:srgbClr val="A4A3A4"/>
          </p15:clr>
        </p15:guide>
        <p15:guide id="2" pos="4135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pos="257" userDrawn="1">
          <p15:clr>
            <a:srgbClr val="A4A3A4"/>
          </p15:clr>
        </p15:guide>
        <p15:guide id="6" orient="horz" pos="3407" userDrawn="1">
          <p15:clr>
            <a:srgbClr val="A4A3A4"/>
          </p15:clr>
        </p15:guide>
        <p15:guide id="7" pos="1731" userDrawn="1">
          <p15:clr>
            <a:srgbClr val="A4A3A4"/>
          </p15:clr>
        </p15:guide>
        <p15:guide id="8" orient="horz" pos="7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696"/>
    <a:srgbClr val="1F259B"/>
    <a:srgbClr val="D30D00"/>
    <a:srgbClr val="DB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51"/>
    <p:restoredTop sz="94643"/>
  </p:normalViewPr>
  <p:slideViewPr>
    <p:cSldViewPr snapToGrid="0" snapToObjects="1" showGuides="1">
      <p:cViewPr varScale="1">
        <p:scale>
          <a:sx n="106" d="100"/>
          <a:sy n="106" d="100"/>
        </p:scale>
        <p:origin x="192" y="984"/>
      </p:cViewPr>
      <p:guideLst>
        <p:guide orient="horz" pos="3339"/>
        <p:guide pos="4135"/>
        <p:guide pos="7469"/>
        <p:guide pos="257"/>
        <p:guide orient="horz" pos="3407"/>
        <p:guide pos="1731"/>
        <p:guide orient="horz" pos="7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A0B7A-CD29-504A-8A21-038FA6C00F19}" type="datetimeFigureOut">
              <a:rPr lang="en-US" smtClean="0"/>
              <a:t>9/5/19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34A8D-1465-1C4E-BDB2-7094F0551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4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34A8D-1465-1C4E-BDB2-7094F05512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81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34A8D-1465-1C4E-BDB2-7094F05512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44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34A8D-1465-1C4E-BDB2-7094F055125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7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2A7E-1F79-9448-A840-6375FFB02FB9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8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8E7F4-99D9-E54F-8843-0098783BD75E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FFF3-8E88-F341-B34B-729371A2266E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3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0B84B-0F2D-FF41-8DA2-AD25ED5D4301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2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0D3CA-F6C0-6740-A504-E68BDBF6D1F7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2CC90-E863-D147-A2AD-EFD080EECAAE}" type="datetime1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3C6B-A0D3-3445-9FFD-7F6A6415649B}" type="datetime1">
              <a:rPr lang="en-US" smtClean="0"/>
              <a:t>9/5/19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55D7-8729-FE4D-AEBE-527C0F0259BB}" type="datetime1">
              <a:rPr lang="en-US" smtClean="0"/>
              <a:t>9/5/19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8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4F2DB-5959-584A-9230-97190F99ECD7}" type="datetime1">
              <a:rPr lang="en-US" smtClean="0"/>
              <a:t>9/5/19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8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5E6A-D6DE-8140-830D-F36C9050B999}" type="datetime1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5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F6D49-D6B5-4D41-BA58-AD0BE25A3AD3}" type="datetime1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0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AB88E-70A3-6843-BFAE-1A03A189E697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207E1-11B3-1A45-A991-1FABD4D8C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1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C2C058-E30A-FD49-9522-A16678206C90}"/>
              </a:ext>
            </a:extLst>
          </p:cNvPr>
          <p:cNvSpPr/>
          <p:nvPr/>
        </p:nvSpPr>
        <p:spPr>
          <a:xfrm>
            <a:off x="1078706" y="2074952"/>
            <a:ext cx="9383045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D30D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collection has been developed to improve the graphic style</a:t>
            </a:r>
            <a:br>
              <a:rPr lang="en-US" sz="2800" dirty="0">
                <a:solidFill>
                  <a:srgbClr val="D30D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D30D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Allergy. Please do not use it for publications in other </a:t>
            </a:r>
            <a:r>
              <a:rPr lang="en-US" sz="2800">
                <a:solidFill>
                  <a:srgbClr val="D30D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books or </a:t>
            </a:r>
            <a:r>
              <a:rPr lang="en-US" sz="2800" dirty="0">
                <a:solidFill>
                  <a:srgbClr val="D30D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journals that are not owned by EAACI.</a:t>
            </a:r>
          </a:p>
        </p:txBody>
      </p:sp>
    </p:spTree>
    <p:extLst>
      <p:ext uri="{BB962C8B-B14F-4D97-AF65-F5344CB8AC3E}">
        <p14:creationId xmlns:p14="http://schemas.microsoft.com/office/powerpoint/2010/main" val="2068669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              normal tight junctions                                                                disrupted tight junctions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128" y="3902817"/>
            <a:ext cx="2142000" cy="14585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57" y="3869087"/>
            <a:ext cx="2442360" cy="14922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4CC40F-4974-8F45-9AAE-62568603A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01" y="1901268"/>
            <a:ext cx="7231224" cy="16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1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fibroblast /fibrocyte                      smooth muscle cells                          erythrocyte              platelet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47" y="4315126"/>
            <a:ext cx="1280826" cy="77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084" y="4697797"/>
            <a:ext cx="601116" cy="42109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11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5089484-3E5B-FC4A-8902-C8116BFF3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442" y="4295160"/>
            <a:ext cx="1625600" cy="622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94F7AB-C9CB-1F40-AE68-AE277C5C8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260" y="2403348"/>
            <a:ext cx="4876800" cy="1447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03F4A3-6CAC-6244-9D59-84BE457E5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243" y="4315126"/>
            <a:ext cx="20955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60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                    blood vessel                                                                                      endothelial cell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94" y="4310142"/>
            <a:ext cx="3667995" cy="1006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875" y="4490615"/>
            <a:ext cx="1830963" cy="5024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5927BE-B402-424A-90CA-FB77A728F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314" y="1731831"/>
            <a:ext cx="2390954" cy="210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48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        normal bronchus                                                                                asthmatic bronchus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832" y="2567013"/>
            <a:ext cx="2879122" cy="2878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266" y="2508903"/>
            <a:ext cx="2937768" cy="293622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57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    </a:t>
            </a:r>
            <a:r>
              <a:rPr lang="en-US" dirty="0" err="1">
                <a:solidFill>
                  <a:schemeClr val="bg1"/>
                </a:solidFill>
              </a:rPr>
              <a:t>IgE</a:t>
            </a:r>
            <a:r>
              <a:rPr lang="en-US" dirty="0">
                <a:solidFill>
                  <a:schemeClr val="bg1"/>
                </a:solidFill>
              </a:rPr>
              <a:t>                                              IgA                                           IgG1, IgG2, IgG3                                IgG4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AA255F-1643-404D-86B6-D833DF0B2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713" y="2260600"/>
            <a:ext cx="1690687" cy="22220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38403B-4765-1145-9731-74B56A0CF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313" y="1277206"/>
            <a:ext cx="2295128" cy="3790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0D63C6-AA40-2746-BE09-443615DB6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798" y="2260600"/>
            <a:ext cx="1690687" cy="2241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6C76FD-14F8-0C4C-A17E-54A31CA5C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211" y="2293756"/>
            <a:ext cx="1691745" cy="220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61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cell membrane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29" y="3459347"/>
            <a:ext cx="7430414" cy="14886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98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G protein-coupled receptor (GPCR)                                          intracellular adhesion molecule-1 (ICAM-1)   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21" y="2532517"/>
            <a:ext cx="2105683" cy="3119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094" y="4202435"/>
            <a:ext cx="1118889" cy="619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443" y="1214712"/>
            <a:ext cx="580313" cy="41939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95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         G protein-coupled receptor (GPCR)                                                       T cell receptor      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3DB991-8CF1-CE42-96D3-0F7611DAD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453" y="3624943"/>
            <a:ext cx="1001173" cy="16136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03ED1-5A92-7C43-8406-CB7C3E989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367" y="3418239"/>
            <a:ext cx="553731" cy="19291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CB23323-0648-B341-B09A-845128B9DC83}"/>
              </a:ext>
            </a:extLst>
          </p:cNvPr>
          <p:cNvGrpSpPr/>
          <p:nvPr/>
        </p:nvGrpSpPr>
        <p:grpSpPr>
          <a:xfrm>
            <a:off x="5815239" y="2074653"/>
            <a:ext cx="1331686" cy="1942176"/>
            <a:chOff x="5934982" y="2706024"/>
            <a:chExt cx="1331686" cy="19421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847D471-5FDC-4B49-BB9D-FAEDD262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271" y="2706024"/>
              <a:ext cx="218836" cy="76239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79FF12-B067-F946-94D4-FA862C498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4982" y="3316514"/>
              <a:ext cx="1331686" cy="133168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BEDA91-C25D-EA4F-9257-AAF4645E4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209451">
              <a:off x="6033474" y="3272472"/>
              <a:ext cx="303496" cy="391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8439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virus                   bacteria                    antigens              dsDNA                    ssDNA                  RNA                    pollens                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256" y="4287483"/>
            <a:ext cx="742473" cy="722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3" y="4422236"/>
            <a:ext cx="738411" cy="701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0491" y="3281248"/>
            <a:ext cx="3024835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382" y="2265599"/>
            <a:ext cx="369418" cy="563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408" y="2937819"/>
            <a:ext cx="534010" cy="579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366" y="4351568"/>
            <a:ext cx="612648" cy="6272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6735" y="3297246"/>
            <a:ext cx="3023006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18683" y="3300531"/>
            <a:ext cx="3386938" cy="3822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18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FCF86D-045B-6346-BBA0-61D4BF4141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5835" y="3410540"/>
            <a:ext cx="661841" cy="6763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5498F1-0347-764B-B576-0410A07487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1440" y="3980160"/>
            <a:ext cx="1624238" cy="5350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FA8951-3C58-F945-908C-148362FD19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1440" y="3250027"/>
            <a:ext cx="1624238" cy="5350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4C4133-F5FA-DE48-86DB-E10C2EACF4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1440" y="1681829"/>
            <a:ext cx="1624238" cy="5350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F05899-2C04-7A46-B756-2EE5AACC3F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91440" y="2464780"/>
            <a:ext cx="1624238" cy="535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148" y="4726317"/>
            <a:ext cx="1401267" cy="4503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3B6449-94F6-9344-A429-41F46CE2D9C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32005" y="3105739"/>
            <a:ext cx="798724" cy="7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01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61681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             man                                                                                                                 pregnant  women                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567689"/>
            <a:ext cx="1154589" cy="3636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15" y="1567689"/>
            <a:ext cx="1309163" cy="38079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912" y="1329980"/>
            <a:ext cx="1162967" cy="3852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76" y="1372520"/>
            <a:ext cx="1150126" cy="3810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8DA94E-43A9-A742-BCD1-F829B31CB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4585" y="1243300"/>
            <a:ext cx="1181100" cy="402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3AE6E3-4E12-5540-840A-DCF317D78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042" y="1243300"/>
            <a:ext cx="11811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86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  B cell                                                  regulatory  B cell                                                    effector B cell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94" y="3281839"/>
            <a:ext cx="1973147" cy="21267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359" y="3173889"/>
            <a:ext cx="2107174" cy="22712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635" y="4045097"/>
            <a:ext cx="1427160" cy="140002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3BE77-39CD-CD4E-9E8F-980775929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359" y="1899127"/>
            <a:ext cx="1291989" cy="1274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E78B6D-8B83-064A-A8FB-E414161118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2717" y="1822942"/>
            <a:ext cx="1355246" cy="13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35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61681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             kids                                                                                      women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D5838E-D6D8-1D43-8F69-1668914B7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232" y="1784496"/>
            <a:ext cx="1424951" cy="3443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8F174-AA97-C64E-8164-04FCCC5C4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71208" y="3272255"/>
            <a:ext cx="760184" cy="2106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F9DE46-834B-1F48-A2E7-41F6C6916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421" y="3263198"/>
            <a:ext cx="760184" cy="21065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A6DD1E-9378-D545-AE9E-3C1ACF7FF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313" y="1748514"/>
            <a:ext cx="1424951" cy="34436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501031-97D3-1540-BDBD-251563EA1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2023" y="2142276"/>
            <a:ext cx="1177317" cy="3189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C06C79-C118-C742-881F-0B992AB2E0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7017" y="2147777"/>
            <a:ext cx="1177317" cy="31893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CDF7C6-CBDB-CD47-AC9D-CF9D5671FE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4826" y="3499157"/>
            <a:ext cx="1016000" cy="187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FC2B96-E591-7041-BA44-94D9CAF3CF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5621" y="3452074"/>
            <a:ext cx="1016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9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61681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infants/babies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67" y="3513379"/>
            <a:ext cx="1720295" cy="1368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06">
            <a:off x="4970362" y="1783261"/>
            <a:ext cx="1742388" cy="1385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554" y="3257012"/>
            <a:ext cx="1413635" cy="1881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50" y="2231993"/>
            <a:ext cx="1588008" cy="10250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50" y="3953141"/>
            <a:ext cx="1588008" cy="10250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329" y="975210"/>
            <a:ext cx="1557860" cy="20730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16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61681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mouse                                      cat                                        house dust mite                            scabies mite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19" y="4632562"/>
            <a:ext cx="1671261" cy="7037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840" y="4053285"/>
            <a:ext cx="1205613" cy="115855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E846ED-54E6-7C47-B799-1AAEB2757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918" y="3101593"/>
            <a:ext cx="2402958" cy="2234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876349-30A7-0744-8D20-C4E03B85C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481" y="3456173"/>
            <a:ext cx="1503438" cy="204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64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61681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dogs                                    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D61A65-964A-DD4D-B269-5FD74FDBC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35" y="3667723"/>
            <a:ext cx="2147777" cy="1667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0AE511-4119-2B45-B2D5-03A235314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264" y="2821287"/>
            <a:ext cx="2848677" cy="2599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7E86E7-0F7A-774A-B652-0B34B6D65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888" y="3817505"/>
            <a:ext cx="2800912" cy="15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41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61681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cod                                                                               salmon                                                           tuna                                   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73FE4A-16BD-5947-9134-7EC24121E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64" y="3595881"/>
            <a:ext cx="2797156" cy="1416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96AC44-0E07-E149-9630-3DF2A24E6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39" y="3657640"/>
            <a:ext cx="4027147" cy="129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80F9DD-C85D-9141-92AF-F97DBABA7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875" y="3548044"/>
            <a:ext cx="3115340" cy="151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1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61681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people icons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6CDDA-8CCA-9345-B6E8-1467831C3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407" y="2860527"/>
            <a:ext cx="1400577" cy="2801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7E7FEF-8A6A-0540-BFCB-98A12F61A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354" y="1370367"/>
            <a:ext cx="1400577" cy="28011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325859-8434-1948-B98C-C8989DDB5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53" y="2851683"/>
            <a:ext cx="1380264" cy="27605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AA44F1-877F-864D-932E-D3AF142AB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103" y="1390680"/>
            <a:ext cx="1380264" cy="2760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460283-1E16-C84E-B827-291A3488A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9243" y="2851683"/>
            <a:ext cx="734557" cy="12466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87AE30-67A2-EF49-8765-F3EBA5DCEA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0660" y="3797841"/>
            <a:ext cx="813349" cy="14380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7C0875-4F64-C744-8D9C-678432801A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1497" y="2713157"/>
            <a:ext cx="813349" cy="14380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75A779-8FDF-5D4D-9407-581E603577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4123" y="1594090"/>
            <a:ext cx="844009" cy="21100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8E48E4-B591-1841-AFBB-0782DBE866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6427" y="3214508"/>
            <a:ext cx="844009" cy="21100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7C839F-7A76-2047-A3C9-906539604C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3441" y="3424255"/>
            <a:ext cx="812305" cy="19280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D7BCAC-A89F-6A46-B7D7-A3B7259CBD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1137" y="1759251"/>
            <a:ext cx="812305" cy="19280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9125E8-6B61-4B4D-B1D4-FBC3642600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8406" y="4021568"/>
            <a:ext cx="734557" cy="124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91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lungs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62" y="1367532"/>
            <a:ext cx="3649038" cy="3753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64" y="1367532"/>
            <a:ext cx="3649038" cy="37537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60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neuron                                                                                            lymph node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D1C9CC-C01C-0545-ABF3-7FDEC8C5C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206" y="2034088"/>
            <a:ext cx="5198787" cy="3266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68E199-F9DF-C049-BE43-0E36F29DF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764" y="1741241"/>
            <a:ext cx="2387769" cy="3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88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61681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skin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56" y="1031044"/>
            <a:ext cx="3748513" cy="43053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51875" y="6356350"/>
            <a:ext cx="2743200" cy="365125"/>
          </a:xfrm>
        </p:spPr>
        <p:txBody>
          <a:bodyPr/>
          <a:lstStyle/>
          <a:p>
            <a:fld id="{ECD207E1-11B3-1A45-A991-1FABD4D8CE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15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61681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normal  skin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51875" y="6356350"/>
            <a:ext cx="2743200" cy="365125"/>
          </a:xfrm>
        </p:spPr>
        <p:txBody>
          <a:bodyPr/>
          <a:lstStyle/>
          <a:p>
            <a:fld id="{ECD207E1-11B3-1A45-A991-1FABD4D8CE36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BA022C-E8B8-CC48-B84C-A48DF1C7B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876" y="2525713"/>
            <a:ext cx="2984500" cy="28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A5AAEA-81D1-4148-BFA9-21F20D220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026" y="1189077"/>
            <a:ext cx="3039715" cy="421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53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7145338" algn="l"/>
              </a:tabLst>
            </a:pPr>
            <a:r>
              <a:rPr lang="en-US" dirty="0">
                <a:solidFill>
                  <a:schemeClr val="bg1"/>
                </a:solidFill>
              </a:rPr>
              <a:t>T cells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80" y="4091613"/>
            <a:ext cx="1353512" cy="1353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9" y="4091613"/>
            <a:ext cx="1353512" cy="1353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26" y="4091613"/>
            <a:ext cx="1353512" cy="1353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4102355"/>
            <a:ext cx="1353512" cy="13535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211" y="4063491"/>
            <a:ext cx="1381634" cy="1381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020" y="4078871"/>
            <a:ext cx="1366254" cy="1366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08" y="4063491"/>
            <a:ext cx="1381634" cy="138163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959AB1-A66E-DA4F-8C42-AEFAB7ABB0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9738" y="2383245"/>
            <a:ext cx="1360664" cy="1360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58A752-9058-FD4A-AE12-32BB6AB65C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9634" y="2383245"/>
            <a:ext cx="1360664" cy="136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68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61681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damaged skin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51875" y="6356350"/>
            <a:ext cx="2743200" cy="365125"/>
          </a:xfrm>
        </p:spPr>
        <p:txBody>
          <a:bodyPr/>
          <a:lstStyle/>
          <a:p>
            <a:fld id="{ECD207E1-11B3-1A45-A991-1FABD4D8CE36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00ECB-1514-2F43-8943-0C00D0A66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875" y="2719216"/>
            <a:ext cx="2917192" cy="2689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ABB35E-0206-AA49-A0C6-09CF111C6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51" y="1196975"/>
            <a:ext cx="3099944" cy="4329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E9EF1A-8535-A142-BEFC-D96C1D13F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52" y="1159545"/>
            <a:ext cx="3546835" cy="43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04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61681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intestinal epithelium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51875" y="6356350"/>
            <a:ext cx="2743200" cy="365125"/>
          </a:xfrm>
        </p:spPr>
        <p:txBody>
          <a:bodyPr/>
          <a:lstStyle/>
          <a:p>
            <a:fld id="{ECD207E1-11B3-1A45-A991-1FABD4D8CE36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9DBDB4-E09E-014B-BA2A-B6F2AFEEF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049" y="1554557"/>
            <a:ext cx="6102928" cy="37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66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17612" y="5652056"/>
            <a:ext cx="11439425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syringes                                                     pills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364" y="4324538"/>
            <a:ext cx="1259319" cy="752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0"/>
          <a:stretch/>
        </p:blipFill>
        <p:spPr>
          <a:xfrm>
            <a:off x="3817748" y="2159009"/>
            <a:ext cx="2481395" cy="309661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37" y="3435249"/>
            <a:ext cx="593493" cy="1606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EE47D7-BF8B-6F45-B6AC-1AC9A2A973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145"/>
          <a:stretch/>
        </p:blipFill>
        <p:spPr>
          <a:xfrm>
            <a:off x="2305865" y="2051130"/>
            <a:ext cx="2307387" cy="299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2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17612" y="5652056"/>
            <a:ext cx="11439425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                         magnifier                                                                  tubes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63" y="2704483"/>
            <a:ext cx="2132063" cy="261261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33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E67B7F-0D2B-0349-9A6A-9B21F7205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425" y="2439098"/>
            <a:ext cx="947405" cy="2744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4053C8-3BEB-394D-8AF2-C46690042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641" y="2247809"/>
            <a:ext cx="1274910" cy="312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06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                mobile                                                                                              browser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43" y="2090416"/>
            <a:ext cx="1686965" cy="297914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28D3F7-2EC2-AF44-A5B3-28573772B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640" y="1545194"/>
            <a:ext cx="6159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11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correlation                                                         flow cytometry                                                transcriptomics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35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A117D8-4EDE-6C46-9171-C0B88BAD4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06" y="2612714"/>
            <a:ext cx="2505051" cy="24680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87E227-991D-634C-845F-DC351AA4C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992" y="2773550"/>
            <a:ext cx="2994443" cy="23071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52A4A-2B69-C345-872B-D43B702A3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638" y="3055227"/>
            <a:ext cx="3031123" cy="115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31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icons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5384B6-D707-374C-96C7-FBD2F4ABD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54" t="12852" b="32590"/>
          <a:stretch/>
        </p:blipFill>
        <p:spPr>
          <a:xfrm>
            <a:off x="7555954" y="3963388"/>
            <a:ext cx="1222248" cy="1207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9C2C61-9571-0045-A6CE-9BE265D56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8721" r="54641" b="14243"/>
          <a:stretch/>
        </p:blipFill>
        <p:spPr>
          <a:xfrm>
            <a:off x="9160419" y="4065750"/>
            <a:ext cx="1003480" cy="1261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185B95-568E-434A-97D9-094777C797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78" t="33600" r="20489" b="33867"/>
          <a:stretch/>
        </p:blipFill>
        <p:spPr>
          <a:xfrm>
            <a:off x="8610600" y="1833551"/>
            <a:ext cx="2103119" cy="1115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6AD4C5-33BF-DA4C-9762-14522A74A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3719" y="3273553"/>
            <a:ext cx="701326" cy="18566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FAF238-FC1B-1F48-8374-4B9F212508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29" t="26479" r="12040" b="29192"/>
          <a:stretch/>
        </p:blipFill>
        <p:spPr>
          <a:xfrm>
            <a:off x="1503076" y="1636450"/>
            <a:ext cx="2547259" cy="17634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B9DB56-E394-4740-9A53-013CD2066C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46" t="37734" r="17110" b="38349"/>
          <a:stretch/>
        </p:blipFill>
        <p:spPr>
          <a:xfrm>
            <a:off x="4388434" y="1636450"/>
            <a:ext cx="2212391" cy="8419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5CF2F2-0251-4342-B2E0-ED0FAF6F3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149" y="3722084"/>
            <a:ext cx="1789326" cy="15950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E6F07E-F836-4A45-8C85-09AB46DE8B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6148" y="3806162"/>
            <a:ext cx="1901825" cy="15214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0D46FCA-C899-A842-83DF-D3FCBB1C2F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9421" y="2620672"/>
            <a:ext cx="1676016" cy="177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0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icons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88CD2-B3E4-EA40-908A-84EE86F0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57" y="3970892"/>
            <a:ext cx="1156467" cy="1032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7EFF1-D5A0-D649-B3A2-7C104505D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577" y="3939029"/>
            <a:ext cx="1143758" cy="1130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E3A404-9D4B-D945-9FF3-F8C6DB788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385" y="3099231"/>
            <a:ext cx="2101139" cy="2101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19D03D-7AB1-AB44-B002-B199AB99E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7530" y="1811345"/>
            <a:ext cx="2184280" cy="15451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488BFD-0161-0A4E-9A2E-F0CB2C3160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457" t="34380" r="38029" b="25307"/>
          <a:stretch/>
        </p:blipFill>
        <p:spPr>
          <a:xfrm>
            <a:off x="9446100" y="2968735"/>
            <a:ext cx="1072199" cy="1763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4E7423-610F-9A4E-9A3F-C9F785249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968068"/>
            <a:ext cx="2133600" cy="166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01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38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peanuts                             egg                               milk                                                                        farm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36" y="3067406"/>
            <a:ext cx="2220936" cy="2574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54" y="3022333"/>
            <a:ext cx="1476716" cy="2422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32" y="3691714"/>
            <a:ext cx="1194470" cy="1570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68" y="2609777"/>
            <a:ext cx="4142689" cy="272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1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39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 detergent                                 cigarette                                                                      factory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41" y="2598234"/>
            <a:ext cx="1954520" cy="2947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65" y="1025913"/>
            <a:ext cx="7304155" cy="4140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1" y="728745"/>
            <a:ext cx="5679997" cy="485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23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07988" y="567110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group 1  ILC                              group 2 ILC                              group 3 ILC                         natural killer cell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72" y="3707320"/>
            <a:ext cx="1583899" cy="1553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92" y="3674426"/>
            <a:ext cx="1581895" cy="15518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08" y="3684052"/>
            <a:ext cx="1581895" cy="1551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805" y="3707320"/>
            <a:ext cx="1593343" cy="15933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BC687F-A092-7543-AB2A-E24893F882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208" y="1572855"/>
            <a:ext cx="1581895" cy="156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20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activation                                                </a:t>
            </a:r>
            <a:r>
              <a:rPr lang="en-US">
                <a:solidFill>
                  <a:schemeClr val="bg1"/>
                </a:solidFill>
              </a:rPr>
              <a:t>inhibition                                     downregulation                        </a:t>
            </a:r>
            <a:r>
              <a:rPr lang="en-US" dirty="0">
                <a:solidFill>
                  <a:schemeClr val="bg1"/>
                </a:solidFill>
              </a:rPr>
              <a:t>upregulation        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144" y="4359349"/>
            <a:ext cx="369468" cy="8863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40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96A411D-685F-7247-B85D-A0E510B5EA43}"/>
              </a:ext>
            </a:extLst>
          </p:cNvPr>
          <p:cNvCxnSpPr>
            <a:cxnSpLocks/>
          </p:cNvCxnSpPr>
          <p:nvPr/>
        </p:nvCxnSpPr>
        <p:spPr>
          <a:xfrm>
            <a:off x="1498272" y="2971768"/>
            <a:ext cx="0" cy="2273968"/>
          </a:xfrm>
          <a:prstGeom prst="straightConnector1">
            <a:avLst/>
          </a:prstGeom>
          <a:ln w="76200">
            <a:solidFill>
              <a:srgbClr val="1F25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AC2E03-CECF-F642-A4BA-9ADA75842C07}"/>
              </a:ext>
            </a:extLst>
          </p:cNvPr>
          <p:cNvCxnSpPr>
            <a:cxnSpLocks/>
          </p:cNvCxnSpPr>
          <p:nvPr/>
        </p:nvCxnSpPr>
        <p:spPr>
          <a:xfrm flipV="1">
            <a:off x="2151003" y="2914017"/>
            <a:ext cx="0" cy="2273968"/>
          </a:xfrm>
          <a:prstGeom prst="straightConnector1">
            <a:avLst/>
          </a:prstGeom>
          <a:ln w="76200">
            <a:solidFill>
              <a:srgbClr val="1F25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527BC9-E027-B04E-93AA-4EE8719EDBCC}"/>
              </a:ext>
            </a:extLst>
          </p:cNvPr>
          <p:cNvGrpSpPr/>
          <p:nvPr/>
        </p:nvGrpSpPr>
        <p:grpSpPr>
          <a:xfrm>
            <a:off x="4618234" y="2971768"/>
            <a:ext cx="511681" cy="2273968"/>
            <a:chOff x="4618234" y="2971768"/>
            <a:chExt cx="511681" cy="227396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F2383F5-47A1-B846-B5FE-2F7F2C6C57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4075" y="2971768"/>
              <a:ext cx="0" cy="2273968"/>
            </a:xfrm>
            <a:prstGeom prst="straightConnector1">
              <a:avLst/>
            </a:prstGeom>
            <a:ln w="76200">
              <a:solidFill>
                <a:srgbClr val="D30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3D651AF-532A-7042-BF50-EDF987FD1F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8234" y="2971768"/>
              <a:ext cx="511681" cy="0"/>
            </a:xfrm>
            <a:prstGeom prst="straightConnector1">
              <a:avLst/>
            </a:prstGeom>
            <a:ln w="76200">
              <a:solidFill>
                <a:srgbClr val="D30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6B8DD61-4FB6-A34C-9159-21DAE36C319C}"/>
              </a:ext>
            </a:extLst>
          </p:cNvPr>
          <p:cNvGrpSpPr/>
          <p:nvPr/>
        </p:nvGrpSpPr>
        <p:grpSpPr>
          <a:xfrm flipV="1">
            <a:off x="5463643" y="2971768"/>
            <a:ext cx="511681" cy="2273968"/>
            <a:chOff x="4618234" y="2971768"/>
            <a:chExt cx="511681" cy="2273968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2846B63-AFD1-7346-A2AC-DB60D15184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4075" y="2971768"/>
              <a:ext cx="0" cy="2273968"/>
            </a:xfrm>
            <a:prstGeom prst="straightConnector1">
              <a:avLst/>
            </a:prstGeom>
            <a:ln w="76200">
              <a:solidFill>
                <a:srgbClr val="D30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5DB573F-2FA5-DB41-BA3B-A44CD68E9E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8234" y="2971768"/>
              <a:ext cx="511681" cy="0"/>
            </a:xfrm>
            <a:prstGeom prst="straightConnector1">
              <a:avLst/>
            </a:prstGeom>
            <a:ln w="76200">
              <a:solidFill>
                <a:srgbClr val="D30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6698F2-B440-3843-8A23-025D4320806F}"/>
              </a:ext>
            </a:extLst>
          </p:cNvPr>
          <p:cNvGrpSpPr/>
          <p:nvPr/>
        </p:nvGrpSpPr>
        <p:grpSpPr>
          <a:xfrm rot="5400000">
            <a:off x="4874074" y="659079"/>
            <a:ext cx="511681" cy="2273968"/>
            <a:chOff x="4618234" y="2971768"/>
            <a:chExt cx="511681" cy="2273968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4D07DF2-F952-AA4B-BBE9-544EB7C677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4075" y="2971768"/>
              <a:ext cx="0" cy="2273968"/>
            </a:xfrm>
            <a:prstGeom prst="straightConnector1">
              <a:avLst/>
            </a:prstGeom>
            <a:ln w="76200">
              <a:solidFill>
                <a:srgbClr val="D30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E94E04E-9F57-8C41-9174-5FA53ACC26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8234" y="2971768"/>
              <a:ext cx="511681" cy="0"/>
            </a:xfrm>
            <a:prstGeom prst="straightConnector1">
              <a:avLst/>
            </a:prstGeom>
            <a:ln w="76200">
              <a:solidFill>
                <a:srgbClr val="D30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BEB552D-6542-4E45-89C8-E9C47221DC5B}"/>
              </a:ext>
            </a:extLst>
          </p:cNvPr>
          <p:cNvGrpSpPr/>
          <p:nvPr/>
        </p:nvGrpSpPr>
        <p:grpSpPr>
          <a:xfrm rot="5400000" flipV="1">
            <a:off x="4915772" y="1172624"/>
            <a:ext cx="511681" cy="2273968"/>
            <a:chOff x="4618234" y="2971768"/>
            <a:chExt cx="511681" cy="2273968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039F3F8-4657-FF4F-946B-3B63D464B4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4075" y="2971768"/>
              <a:ext cx="0" cy="2273968"/>
            </a:xfrm>
            <a:prstGeom prst="straightConnector1">
              <a:avLst/>
            </a:prstGeom>
            <a:ln w="76200">
              <a:solidFill>
                <a:srgbClr val="D30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E2083B2-85A3-1C45-A737-D2ACFA0F3F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8234" y="2971768"/>
              <a:ext cx="511681" cy="0"/>
            </a:xfrm>
            <a:prstGeom prst="straightConnector1">
              <a:avLst/>
            </a:prstGeom>
            <a:ln w="76200">
              <a:solidFill>
                <a:srgbClr val="D30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A2D8FFF-66BF-7E49-AC49-FB7CE06C686E}"/>
              </a:ext>
            </a:extLst>
          </p:cNvPr>
          <p:cNvCxnSpPr>
            <a:cxnSpLocks/>
          </p:cNvCxnSpPr>
          <p:nvPr/>
        </p:nvCxnSpPr>
        <p:spPr>
          <a:xfrm rot="16200000">
            <a:off x="1600954" y="659079"/>
            <a:ext cx="0" cy="2273968"/>
          </a:xfrm>
          <a:prstGeom prst="straightConnector1">
            <a:avLst/>
          </a:prstGeom>
          <a:ln w="76200">
            <a:solidFill>
              <a:srgbClr val="1F25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1C80229-41F1-8740-B027-8AAC9CCDB606}"/>
              </a:ext>
            </a:extLst>
          </p:cNvPr>
          <p:cNvCxnSpPr>
            <a:cxnSpLocks/>
          </p:cNvCxnSpPr>
          <p:nvPr/>
        </p:nvCxnSpPr>
        <p:spPr>
          <a:xfrm rot="16200000" flipV="1">
            <a:off x="1600954" y="1180901"/>
            <a:ext cx="0" cy="2273968"/>
          </a:xfrm>
          <a:prstGeom prst="straightConnector1">
            <a:avLst/>
          </a:prstGeom>
          <a:ln w="76200">
            <a:solidFill>
              <a:srgbClr val="1F25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34BD417A-B4CF-B84E-AA95-CF29C8C48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95537" y="4362019"/>
            <a:ext cx="369468" cy="88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73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41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C2C058-E30A-FD49-9522-A16678206C90}"/>
              </a:ext>
            </a:extLst>
          </p:cNvPr>
          <p:cNvSpPr/>
          <p:nvPr/>
        </p:nvSpPr>
        <p:spPr>
          <a:xfrm>
            <a:off x="1078706" y="2219331"/>
            <a:ext cx="9383045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D30D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not find what you were looking for?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D30D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contact: </a:t>
            </a:r>
            <a:r>
              <a:rPr lang="en-US" sz="2800" dirty="0">
                <a:solidFill>
                  <a:srgbClr val="1D469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allergy.graphics@siaf.uzh.ch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en-US" sz="2800" dirty="0">
              <a:solidFill>
                <a:srgbClr val="D30D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183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       eosinophil                                 neutrophil                                                             basophils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67" y="2624427"/>
            <a:ext cx="1576648" cy="1576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81" y="2624427"/>
            <a:ext cx="1576648" cy="157664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424A5D-F5F4-EF4F-BAD2-E51F7A226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082" y="2111378"/>
            <a:ext cx="1681806" cy="3030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1C7CD5-E5B7-F941-8D2F-89389F519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63" y="2136422"/>
            <a:ext cx="1684199" cy="208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5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monocyte                        macrophage                            classically-activated  (M1)              alternatively-activated  (M2)                         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63" y="3147298"/>
            <a:ext cx="2002987" cy="177879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451509-D8EA-4048-B935-AD2E8CF3F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235" y="3139318"/>
            <a:ext cx="2009930" cy="178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37118A-BCA0-AF43-82C8-87F97FEA1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35" y="3144092"/>
            <a:ext cx="1802596" cy="1772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D47BC9-1813-FC4F-923D-FCD04E2EE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040" y="3145695"/>
            <a:ext cx="2009931" cy="17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11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mast cells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97" y="2146983"/>
            <a:ext cx="1642878" cy="246047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E62E4B-7F3D-564A-9DDA-215B1E8DF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816" y="2542251"/>
            <a:ext cx="1620923" cy="2026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B8ACF7-25A1-0E48-9464-E1E9C4696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558" y="1722723"/>
            <a:ext cx="2076558" cy="368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99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dendritic cell                     conventional DC1/DC2                     </a:t>
            </a:r>
            <a:r>
              <a:rPr lang="en-US" dirty="0" err="1">
                <a:solidFill>
                  <a:schemeClr val="bg1"/>
                </a:solidFill>
              </a:rPr>
              <a:t>plasmacytoid</a:t>
            </a:r>
            <a:r>
              <a:rPr lang="en-US" dirty="0">
                <a:solidFill>
                  <a:schemeClr val="bg1"/>
                </a:solidFill>
              </a:rPr>
              <a:t> DC                 Langerhans cell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60" y="2967661"/>
            <a:ext cx="1810803" cy="201983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57D91A-A813-104C-8118-0B16E7B10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691" y="2768117"/>
            <a:ext cx="1955018" cy="2166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B4E306-C7AE-4743-B0A6-DB562134A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140" y="3293305"/>
            <a:ext cx="1936615" cy="2145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CCF717-2C19-3C4C-9F66-AB1543830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141" y="1147327"/>
            <a:ext cx="1936615" cy="21459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89E026-991A-E142-A453-2E49A6EBC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313" y="2757701"/>
            <a:ext cx="1964418" cy="217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86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7988" y="5652056"/>
            <a:ext cx="11449050" cy="369332"/>
          </a:xfrm>
          <a:prstGeom prst="rect">
            <a:avLst/>
          </a:prstGeom>
          <a:solidFill>
            <a:srgbClr val="1D469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normal epithelial cell               goblet cell                                                   damaged epithelial cells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0" y="1158471"/>
            <a:ext cx="1505895" cy="2021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581" y="3347108"/>
            <a:ext cx="1502239" cy="2098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882" y="3142423"/>
            <a:ext cx="1853128" cy="2302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89" y="3118163"/>
            <a:ext cx="1429533" cy="2326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12" y="3715817"/>
            <a:ext cx="1292265" cy="172930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207E1-11B3-1A45-A991-1FABD4D8CE36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A26C6-68B0-044D-B3EF-F0EB5F7C9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211" y="1338889"/>
            <a:ext cx="2489544" cy="15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61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271</Words>
  <Application>Microsoft Macintosh PowerPoint</Application>
  <PresentationFormat>Widescreen</PresentationFormat>
  <Paragraphs>88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Głobińska</dc:creator>
  <cp:lastModifiedBy>Anna Globinska</cp:lastModifiedBy>
  <cp:revision>62</cp:revision>
  <dcterms:created xsi:type="dcterms:W3CDTF">2019-01-30T12:08:04Z</dcterms:created>
  <dcterms:modified xsi:type="dcterms:W3CDTF">2019-09-05T15:00:02Z</dcterms:modified>
</cp:coreProperties>
</file>