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9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Alberch" initials="LA" lastIdx="3" clrIdx="0">
    <p:extLst>
      <p:ext uri="{19B8F6BF-5375-455C-9EA6-DF929625EA0E}">
        <p15:presenceInfo xmlns:p15="http://schemas.microsoft.com/office/powerpoint/2012/main" userId="S-1-5-21-3638157732-2396937884-2108250640-16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643"/>
  </p:normalViewPr>
  <p:slideViewPr>
    <p:cSldViewPr snapToGrid="0" snapToObjects="1" showGuides="1">
      <p:cViewPr varScale="1">
        <p:scale>
          <a:sx n="85" d="100"/>
          <a:sy n="85" d="100"/>
        </p:scale>
        <p:origin x="49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98D51-A268-5345-B893-038833A30A99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49A4D-910B-C249-9159-6F57CDA11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03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B32CE-AFA7-475B-B247-CF40495DA7C7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65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444B4-B4FC-4E77-BDB2-B444BB08BFEA}" type="slidenum">
              <a:rPr lang="en-GB"/>
              <a:pPr/>
              <a:t>3</a:t>
            </a:fld>
            <a:endParaRPr lang="en-GB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56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2D677C-53DC-43A0-B4AD-36DCC150171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06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D730F-A327-4306-87EB-C5F8360401EB}" type="slidenum">
              <a:rPr lang="en-GB"/>
              <a:pPr/>
              <a:t>9</a:t>
            </a:fld>
            <a:endParaRPr lang="en-GB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47B3A-6461-4B96-A24D-637125E8328D}" type="slidenum">
              <a:rPr lang="en-GB"/>
              <a:pPr/>
              <a:t>10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9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B0744-8D40-4539-B599-FB200CE5531A}" type="slidenum">
              <a:rPr lang="en-GB"/>
              <a:pPr/>
              <a:t>11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94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997FA1-648A-4097-B208-B57435453230}" type="slidenum">
              <a:rPr lang="en-GB"/>
              <a:pPr/>
              <a:t>12</a:t>
            </a:fld>
            <a:endParaRPr lang="en-GB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85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2D677C-53DC-43A0-B4AD-36DCC150171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501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3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7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4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3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4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4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6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4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08BD-7499-3149-80AE-38980DD3806A}" type="datetimeFigureOut">
              <a:rPr lang="en-US" smtClean="0"/>
              <a:t>07-Feb-19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0313-10FC-F545-8CB9-09A807867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85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1177390"/>
            <a:ext cx="12191999" cy="1470025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4800" b="1" kern="0" dirty="0">
                <a:solidFill>
                  <a:srgbClr val="21489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How to review for Allergy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456840"/>
            <a:ext cx="12192000" cy="1752600"/>
          </a:xfrm>
          <a:prstGeom prst="rect">
            <a:avLst/>
          </a:prstGeom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3600" b="1" kern="0" dirty="0">
                <a:solidFill>
                  <a:srgbClr val="21489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Cezmi Akdis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de-CH" sz="3600" b="1" kern="0" dirty="0">
                <a:solidFill>
                  <a:srgbClr val="21489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(Editor-in-Chief)</a:t>
            </a:r>
            <a:endParaRPr lang="en-CH" sz="3600" b="1" kern="0" dirty="0">
              <a:solidFill>
                <a:srgbClr val="21489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CH" sz="4400" kern="0" dirty="0">
              <a:latin typeface="Comic Sans MS" pitchFamily="66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7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603" y="1325563"/>
            <a:ext cx="10112526" cy="4113547"/>
          </a:xfrm>
        </p:spPr>
        <p:txBody>
          <a:bodyPr>
            <a:normAutofit/>
          </a:bodyPr>
          <a:lstStyle/>
          <a:p>
            <a:pPr marL="179388" lvl="2" indent="-179388">
              <a:lnSpc>
                <a:spcPct val="110000"/>
              </a:lnSpc>
              <a:buNone/>
            </a:pPr>
            <a:r>
              <a:rPr lang="en-US" sz="2400" b="1" dirty="0"/>
              <a:t>Statistics</a:t>
            </a:r>
          </a:p>
          <a:p>
            <a:pPr marL="538163" lvl="3" indent="-35877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 Are the correct analyses, tests used? </a:t>
            </a:r>
          </a:p>
          <a:p>
            <a:pPr marL="538163" lvl="3" indent="-35877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 Are the test results accurately interpreted?</a:t>
            </a:r>
          </a:p>
          <a:p>
            <a:pPr marL="538163" lvl="3" indent="-35877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 Is the statistical analysis clearly presented?</a:t>
            </a:r>
          </a:p>
          <a:p>
            <a:pPr marL="538163" lvl="3" indent="-35877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 Is an expert consulted for sophisticated tests?</a:t>
            </a:r>
          </a:p>
          <a:p>
            <a:pPr marL="538163" lvl="3" indent="-35877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 Should the reviewer suggest having a biostatistics expert review the manuscript</a:t>
            </a:r>
            <a:r>
              <a:rPr lang="tr-TR" sz="2400" dirty="0">
                <a:cs typeface="Calibri" panose="020F0502020204030204" pitchFamily="34" charset="0"/>
              </a:rPr>
              <a:t>?</a:t>
            </a:r>
            <a:endParaRPr lang="en-CH" sz="2400" dirty="0">
              <a:cs typeface="Calibri" panose="020F0502020204030204" pitchFamily="34" charset="0"/>
            </a:endParaRPr>
          </a:p>
          <a:p>
            <a:pPr marL="538163" lvl="3" indent="-358775">
              <a:lnSpc>
                <a:spcPct val="110000"/>
              </a:lnSpc>
              <a:buFont typeface="Arial" pitchFamily="34" charset="0"/>
              <a:buChar char="•"/>
            </a:pPr>
            <a:r>
              <a:rPr lang="en-CH" sz="2400" dirty="0">
                <a:cs typeface="Calibri" panose="020F0502020204030204" pitchFamily="34" charset="0"/>
              </a:rPr>
              <a:t> Big data era has started and good statistics will be eternally important</a:t>
            </a:r>
            <a:endParaRPr lang="en-US" sz="2400" dirty="0">
              <a:cs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Address: Methods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93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619" y="1446973"/>
            <a:ext cx="9836512" cy="3772890"/>
          </a:xfrm>
          <a:noFill/>
        </p:spPr>
        <p:txBody>
          <a:bodyPr>
            <a:normAutofit/>
          </a:bodyPr>
          <a:lstStyle/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the decision to use either a table or graph correct?</a:t>
            </a:r>
          </a:p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graph is used, is the type of the selected graph correct?</a:t>
            </a:r>
          </a:p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the data presentation accurate and well structured?</a:t>
            </a:r>
          </a:p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the numbers add up, if total number is known or percentage is used?</a:t>
            </a:r>
          </a:p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data consistent with the body of the paper?</a:t>
            </a:r>
          </a:p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tables and figures clearly labelled?</a:t>
            </a:r>
          </a:p>
          <a:p>
            <a:pPr marL="538163" lvl="3" indent="-365125">
              <a:lnSpc>
                <a:spcPct val="110000"/>
              </a:lnSpc>
              <a:buFont typeface="Arial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there any missing or duplicate information?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116541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Presentation: Tables and Figures (</a:t>
            </a:r>
            <a:r>
              <a:rPr lang="en-CH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</a:t>
            </a:r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64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4897" y="1217817"/>
            <a:ext cx="10174942" cy="4296924"/>
          </a:xfrm>
          <a:noFill/>
        </p:spPr>
        <p:txBody>
          <a:bodyPr>
            <a:normAutofit lnSpcReduction="10000"/>
          </a:bodyPr>
          <a:lstStyle/>
          <a:p>
            <a:pPr marL="538163" lvl="3" indent="-35877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CH" sz="2400" dirty="0">
                <a:cs typeface="Calibri" panose="020F0502020204030204" pitchFamily="34" charset="0"/>
              </a:rPr>
              <a:t>Are</a:t>
            </a:r>
            <a:r>
              <a:rPr lang="en-US" sz="2400" dirty="0">
                <a:cs typeface="Calibri" panose="020F0502020204030204" pitchFamily="34" charset="0"/>
              </a:rPr>
              <a:t> the number</a:t>
            </a:r>
            <a:r>
              <a:rPr lang="en-CH" sz="2400" dirty="0">
                <a:cs typeface="Calibri" panose="020F0502020204030204" pitchFamily="34" charset="0"/>
              </a:rPr>
              <a:t>s</a:t>
            </a:r>
            <a:r>
              <a:rPr lang="en-US" sz="2400" dirty="0">
                <a:cs typeface="Calibri" panose="020F0502020204030204" pitchFamily="34" charset="0"/>
              </a:rPr>
              <a:t> of tables and figures within the limits of the journal?</a:t>
            </a:r>
          </a:p>
          <a:p>
            <a:pPr marL="538163" lvl="3" indent="-358775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Do the number of study samples and n: in data match and differences reasonably explained?</a:t>
            </a:r>
          </a:p>
          <a:p>
            <a:pPr marL="538163" lvl="3" indent="-35877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Are conclusions from the shown data consistent?</a:t>
            </a:r>
          </a:p>
          <a:p>
            <a:pPr marL="538163" lvl="3" indent="-358775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Is original data shown (flow cytometry, western blots, immune histology) instead of bar graphs</a:t>
            </a:r>
            <a:r>
              <a:rPr lang="tr-TR" sz="2400" dirty="0">
                <a:cs typeface="Calibri" panose="020F0502020204030204" pitchFamily="34" charset="0"/>
              </a:rPr>
              <a:t>?</a:t>
            </a:r>
            <a:endParaRPr lang="en-US" sz="2400" dirty="0">
              <a:cs typeface="Calibri" panose="020F0502020204030204" pitchFamily="34" charset="0"/>
            </a:endParaRPr>
          </a:p>
          <a:p>
            <a:pPr marL="538163" lvl="3" indent="-35877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>
                <a:cs typeface="Calibri" panose="020F0502020204030204" pitchFamily="34" charset="0"/>
              </a:rPr>
              <a:t>Are all of the shown data necessary to be kept in the original text? </a:t>
            </a:r>
          </a:p>
          <a:p>
            <a:pPr marL="538163" lvl="3" indent="-35877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>
                <a:cs typeface="Calibri" panose="020F0502020204030204" pitchFamily="34" charset="0"/>
              </a:rPr>
              <a:t>Are the controls clearly presented?</a:t>
            </a:r>
          </a:p>
          <a:p>
            <a:pPr marL="538163" lvl="3" indent="-358775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GB" sz="2400" dirty="0">
                <a:cs typeface="Calibri" panose="020F0502020204030204" pitchFamily="34" charset="0"/>
              </a:rPr>
              <a:t>Is the “online repository” efficiently used?</a:t>
            </a:r>
            <a:endParaRPr lang="en-GB" sz="2400" dirty="0"/>
          </a:p>
          <a:p>
            <a:pPr marL="396875" lvl="3" indent="0">
              <a:lnSpc>
                <a:spcPct val="110000"/>
              </a:lnSpc>
              <a:buNone/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Presentation: Tables and Figures (</a:t>
            </a:r>
            <a:r>
              <a:rPr lang="en-CH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</a:t>
            </a:r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90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780" y="1314032"/>
            <a:ext cx="8712968" cy="3887696"/>
          </a:xfrm>
        </p:spPr>
        <p:txBody>
          <a:bodyPr>
            <a:normAutofit lnSpcReduction="10000"/>
          </a:bodyPr>
          <a:lstStyle/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discussion relevant and focused?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 study discussed against the background of current knowledge?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Do the references appear correctly cited and accurate?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 uncertainties, limitations of the study and biases discussed?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Is there a clear clinical or scientific message?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Could the discussion (or any other section) be shorter?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Address: Discussion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59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643" y="1925924"/>
            <a:ext cx="9985280" cy="2520571"/>
          </a:xfrm>
        </p:spPr>
        <p:txBody>
          <a:bodyPr/>
          <a:lstStyle/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CH" sz="2400" dirty="0">
                <a:latin typeface="Calibri" panose="020F0502020204030204" pitchFamily="34" charset="0"/>
                <a:cs typeface="Calibri" panose="020F0502020204030204" pitchFamily="34" charset="0"/>
              </a:rPr>
              <a:t>Cross Check /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Scopus will help you! 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Check for similar articles in Medline (Knowledge Finder, </a:t>
            </a:r>
            <a:r>
              <a:rPr lang="en-CH" sz="2400" dirty="0">
                <a:latin typeface="Calibri" panose="020F0502020204030204" pitchFamily="34" charset="0"/>
                <a:cs typeface="Calibri" panose="020F0502020204030204" pitchFamily="34" charset="0"/>
              </a:rPr>
              <a:t>etc.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Cross reference (check for title, senior author search)</a:t>
            </a:r>
          </a:p>
          <a:p>
            <a:pPr marL="538163" indent="-358775" eaLnBrk="1" hangingPunct="1">
              <a:lnSpc>
                <a:spcPct val="10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Use the 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stitutional </a:t>
            </a: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resources available to alert for possible duplicate publication/plagiarism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600" dirty="0">
              <a:latin typeface="Comic Sans MS" pitchFamily="66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991544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3600">
              <a:latin typeface="Comic Sans MS" pitchFamily="66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19593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Degree of Novelty and Scientific Integrity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838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666" y="2695254"/>
            <a:ext cx="10585938" cy="2547681"/>
          </a:xfrm>
        </p:spPr>
        <p:txBody>
          <a:bodyPr>
            <a:normAutofit/>
          </a:bodyPr>
          <a:lstStyle/>
          <a:p>
            <a:pPr marL="538163" indent="-358775" eaLnBrk="1" hangingPunct="1">
              <a:lnSpc>
                <a:spcPct val="160000"/>
              </a:lnSpc>
              <a:spcBef>
                <a:spcPts val="0"/>
              </a:spcBef>
            </a:pPr>
            <a:r>
              <a:rPr lang="en-GB" sz="2400" dirty="0">
                <a:cs typeface="Calibri" panose="020F0502020204030204" pitchFamily="34" charset="0"/>
              </a:rPr>
              <a:t>Do they convey the content of the manuscript accurately?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cs typeface="Calibri" panose="020F0502020204030204" pitchFamily="34" charset="0"/>
              </a:rPr>
              <a:t>Write your suggestion, if you think the title may be improved</a:t>
            </a:r>
          </a:p>
          <a:p>
            <a:pPr marL="538163" indent="-358775" eaLnBrk="1" hangingPunct="1">
              <a:lnSpc>
                <a:spcPct val="150000"/>
              </a:lnSpc>
              <a:spcBef>
                <a:spcPts val="0"/>
              </a:spcBef>
            </a:pPr>
            <a:r>
              <a:rPr lang="en-GB" sz="2400" dirty="0">
                <a:cs typeface="Calibri" panose="020F0502020204030204" pitchFamily="34" charset="0"/>
              </a:rPr>
              <a:t>Look for missing important data, </a:t>
            </a:r>
            <a:r>
              <a:rPr lang="en-GB" sz="2400" dirty="0" err="1">
                <a:cs typeface="Calibri" panose="020F0502020204030204" pitchFamily="34" charset="0"/>
              </a:rPr>
              <a:t>overinterpretations</a:t>
            </a:r>
            <a:r>
              <a:rPr lang="en-GB" sz="2400" dirty="0">
                <a:cs typeface="Calibri" panose="020F0502020204030204" pitchFamily="34" charset="0"/>
              </a:rPr>
              <a:t>, misinterpretations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717171" y="336957"/>
            <a:ext cx="104080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Last Step: Re-read the Title and Abstract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993" y="1045748"/>
            <a:ext cx="2202209" cy="16495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3372" y="1870501"/>
            <a:ext cx="7026938" cy="616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GB" sz="2400" b="1" dirty="0">
                <a:cs typeface="Calibri" panose="020F0502020204030204" pitchFamily="34" charset="0"/>
              </a:rPr>
              <a:t>Clinical implications/key messages</a:t>
            </a:r>
          </a:p>
        </p:txBody>
      </p:sp>
    </p:spTree>
    <p:extLst>
      <p:ext uri="{BB962C8B-B14F-4D97-AF65-F5344CB8AC3E}">
        <p14:creationId xmlns:p14="http://schemas.microsoft.com/office/powerpoint/2010/main" val="2645377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748" y="1819530"/>
            <a:ext cx="8892480" cy="283163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GB" sz="2400" dirty="0">
                <a:cs typeface="Calibri" panose="020F0502020204030204" pitchFamily="34" charset="0"/>
              </a:rPr>
              <a:t>You are now ready to write the review of the manuscript:</a:t>
            </a:r>
          </a:p>
          <a:p>
            <a:pPr eaLnBrk="1" hangingPunct="1">
              <a:buNone/>
            </a:pPr>
            <a:endParaRPr lang="en-GB" sz="2400" dirty="0">
              <a:cs typeface="Calibri" panose="020F0502020204030204" pitchFamily="34" charset="0"/>
            </a:endParaRPr>
          </a:p>
          <a:p>
            <a:pPr marL="538163" indent="-358775" eaLnBrk="1" hangingPunct="1"/>
            <a:r>
              <a:rPr lang="en-GB" sz="2400" dirty="0">
                <a:cs typeface="Calibri" panose="020F0502020204030204" pitchFamily="34" charset="0"/>
              </a:rPr>
              <a:t>Aim to improve the manuscript</a:t>
            </a:r>
          </a:p>
          <a:p>
            <a:pPr marL="538163" indent="-358775" eaLnBrk="1" hangingPunct="1"/>
            <a:r>
              <a:rPr lang="en-GB" sz="2400" dirty="0">
                <a:cs typeface="Calibri" panose="020F0502020204030204" pitchFamily="34" charset="0"/>
              </a:rPr>
              <a:t>Write constructive criticisms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GB" sz="24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19593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 to Write your Review!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895" y="2271792"/>
            <a:ext cx="2429435" cy="242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92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idx="1"/>
          </p:nvPr>
        </p:nvSpPr>
        <p:spPr>
          <a:xfrm>
            <a:off x="0" y="257216"/>
            <a:ext cx="12192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 Comments to the Editor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half" idx="2"/>
          </p:nvPr>
        </p:nvSpPr>
        <p:spPr>
          <a:xfrm>
            <a:off x="1052000" y="1074448"/>
            <a:ext cx="10634032" cy="4210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Please feel free to mention any issue related to the publication of the manuscript:</a:t>
            </a:r>
          </a:p>
          <a:p>
            <a:pPr>
              <a:buNone/>
            </a:pP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Additional justifications for decision/scoring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Confidence in validity, reliability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Ethical issues 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Bias issues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Uncertainties of reviewer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Other “private” concerns</a:t>
            </a:r>
          </a:p>
          <a:p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Issues to be re</a:t>
            </a:r>
            <a:r>
              <a:rPr lang="tr-TR" sz="26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reviewed in case of a major revision</a:t>
            </a:r>
          </a:p>
          <a:p>
            <a:r>
              <a:rPr lang="en-GB" sz="2600" dirty="0">
                <a:latin typeface="Calibri" panose="020F0502020204030204" pitchFamily="34" charset="0"/>
                <a:cs typeface="Calibri" panose="020F0502020204030204" pitchFamily="34" charset="0"/>
              </a:rPr>
              <a:t>If you have a conflict of interest, please state this before accepting to review or inform the editors here</a:t>
            </a: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4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1072576" y="1593376"/>
            <a:ext cx="10567736" cy="34541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Introduce with a short paragraph what you understand from the manuscript by mentioning major strengths and weaknesses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not write any decision or a statement that may give the impression of a decision. Avoid very favorable or very negative general statements</a:t>
            </a:r>
          </a:p>
          <a:p>
            <a:pPr eaLnBrk="1" hangingPunct="1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Number your comments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Refer to correct page and line number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 objective- avoid personal views (use literature)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Refer to the study not “authors”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330368"/>
            <a:ext cx="12192000" cy="63976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Comments to Authors</a:t>
            </a:r>
          </a:p>
        </p:txBody>
      </p:sp>
    </p:spTree>
    <p:extLst>
      <p:ext uri="{BB962C8B-B14F-4D97-AF65-F5344CB8AC3E}">
        <p14:creationId xmlns:p14="http://schemas.microsoft.com/office/powerpoint/2010/main" val="244155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1067466" y="1515819"/>
            <a:ext cx="10225374" cy="348594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This is very important for your education to become a good reviewer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Study all of the comments of other reviewers, not only your own comments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 all new experiments and newly included parts in detail, as if it is the first revision.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all of the suggested experiments performed or appropriate answers given to justify the reason</a:t>
            </a:r>
            <a:r>
              <a:rPr lang="en-CH" sz="240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why they are not performed in the point-by-point reply</a:t>
            </a:r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the newly included data coherent with the message of the main manuscript, is it appropriately presented and discussed.</a:t>
            </a: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0" y="540680"/>
            <a:ext cx="12192000" cy="639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Re-revision of a revised manuscript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5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2775" y="1412836"/>
            <a:ext cx="9579431" cy="1184367"/>
          </a:xfrm>
        </p:spPr>
        <p:txBody>
          <a:bodyPr>
            <a:normAutofit/>
          </a:bodyPr>
          <a:lstStyle/>
          <a:p>
            <a:pPr>
              <a:lnSpc>
                <a:spcPts val="354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a paper arrives at </a:t>
            </a:r>
            <a:r>
              <a:rPr lang="en-CH" sz="2400" dirty="0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journal’s editorial office,</a:t>
            </a:r>
          </a:p>
          <a:p>
            <a:pPr marL="514350" lvl="2" indent="-514350">
              <a:lnSpc>
                <a:spcPts val="354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Editorial assistants check full adherence to instructions to authors:</a:t>
            </a:r>
          </a:p>
          <a:p>
            <a:pPr marL="514350" lvl="2" indent="-514350">
              <a:lnSpc>
                <a:spcPts val="3540"/>
              </a:lnSpc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579630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214895"/>
                </a:solidFill>
              </a:rPr>
              <a:t>The Basics: Following the Author Guidelines</a:t>
            </a:r>
            <a:endParaRPr lang="en-US" sz="3200" b="1" dirty="0">
              <a:solidFill>
                <a:srgbClr val="214895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88229" y="3556648"/>
            <a:ext cx="134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Word count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822803" y="3257877"/>
            <a:ext cx="298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Format of the text and figures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61516" y="4287883"/>
            <a:ext cx="5345694" cy="510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2" indent="-514350">
              <a:lnSpc>
                <a:spcPts val="354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Conflict of interest / disclosure statement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61516" y="2696041"/>
            <a:ext cx="1656928" cy="5102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2" indent="-514350">
              <a:lnSpc>
                <a:spcPts val="3540"/>
              </a:lnSpc>
              <a:buNone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Cover letter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5920" y="3279649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/>
              <a:t>Style 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210114" y="4558470"/>
            <a:ext cx="2241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Graphical abstracts</a:t>
            </a:r>
          </a:p>
          <a:p>
            <a:pPr algn="ctr"/>
            <a:r>
              <a:rPr lang="en-GB" dirty="0"/>
              <a:t>(Original articles only)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09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4862" y="1560613"/>
            <a:ext cx="8964488" cy="3392387"/>
          </a:xfrm>
        </p:spPr>
        <p:txBody>
          <a:bodyPr>
            <a:normAutofit/>
          </a:bodyPr>
          <a:lstStyle/>
          <a:p>
            <a:pPr marL="96838" lvl="2" indent="271463">
              <a:lnSpc>
                <a:spcPct val="13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topic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relevant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the scope of the journal?</a:t>
            </a:r>
          </a:p>
          <a:p>
            <a:pPr marL="96838" lvl="2" indent="271463">
              <a:lnSpc>
                <a:spcPct val="13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topic </a:t>
            </a:r>
            <a:r>
              <a:rPr lang="en-GB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timely?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6838" lvl="2" indent="271463">
              <a:lnSpc>
                <a:spcPct val="13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topic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significant?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6838" lvl="2" indent="271463">
              <a:lnSpc>
                <a:spcPct val="13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study </a:t>
            </a:r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unique?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96838" indent="271463">
              <a:lnSpc>
                <a:spcPct val="13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level of evidence for major findings?</a:t>
            </a:r>
          </a:p>
          <a:p>
            <a:pPr marL="96838" indent="271463">
              <a:lnSpc>
                <a:spcPct val="13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Are the findings relevant to in vivo and disease conditions?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26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214895"/>
                </a:solidFill>
              </a:rPr>
              <a:t>Interest of Your Paper to our Readers</a:t>
            </a:r>
            <a:endParaRPr lang="en-US" sz="3200" b="1" dirty="0">
              <a:solidFill>
                <a:srgbClr val="2148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780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Peer Review Process is an Art and Science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7276" y="1783483"/>
            <a:ext cx="9286874" cy="2826617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Answer the following questions when you receive an invitation to review:</a:t>
            </a:r>
          </a:p>
          <a:p>
            <a:pPr eaLnBrk="1" hangingPunct="1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Why should I review this manuscript?</a:t>
            </a:r>
          </a:p>
          <a:p>
            <a:pPr eaLnBrk="1" hangingPunct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Am I an expert in the area?</a:t>
            </a:r>
          </a:p>
          <a:p>
            <a:pPr eaLnBrk="1" hangingPunct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Will I be able to allocate sufficient time for this review?</a:t>
            </a:r>
          </a:p>
          <a:p>
            <a:pPr eaLnBrk="1" hangingPunct="1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I have any conflict of interests?</a:t>
            </a:r>
          </a:p>
        </p:txBody>
      </p:sp>
    </p:spTree>
    <p:extLst>
      <p:ext uri="{BB962C8B-B14F-4D97-AF65-F5344CB8AC3E}">
        <p14:creationId xmlns:p14="http://schemas.microsoft.com/office/powerpoint/2010/main" val="255591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220" y="1992203"/>
            <a:ext cx="105400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Allocate sufficient time  for the review</a:t>
            </a: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i="1" dirty="0">
                <a:latin typeface="Calibri" panose="020F0502020204030204" pitchFamily="34" charset="0"/>
                <a:cs typeface="Calibri" panose="020F0502020204030204" pitchFamily="34" charset="0"/>
              </a:rPr>
              <a:t>Being a good reviewer will help you to be a good author and vice versa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0363"/>
            <a:ext cx="121920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Review Starts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9520" y="1172437"/>
            <a:ext cx="973725" cy="189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1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points: Is the study of good quality?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9079" y="1472020"/>
            <a:ext cx="10627824" cy="3422196"/>
          </a:xfrm>
        </p:spPr>
        <p:txBody>
          <a:bodyPr>
            <a:noAutofit/>
          </a:bodyPr>
          <a:lstStyle/>
          <a:p>
            <a:pPr eaLnBrk="1" hangingPunct="1">
              <a:lnSpc>
                <a:spcPct val="22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Does it have proper ethical guarantees?</a:t>
            </a:r>
          </a:p>
          <a:p>
            <a:pPr eaLnBrk="1" hangingPunct="1">
              <a:lnSpc>
                <a:spcPct val="22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methods and their reproducibility stated clearly?</a:t>
            </a:r>
          </a:p>
          <a:p>
            <a:pPr eaLnBrk="1" hangingPunct="1">
              <a:lnSpc>
                <a:spcPct val="22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methods suitable for the problem being investigated?</a:t>
            </a:r>
          </a:p>
          <a:p>
            <a:pPr eaLnBrk="1" hangingPunct="1">
              <a:lnSpc>
                <a:spcPct val="22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Are there enough numbers of patients/experiments to draw clear conclusions? </a:t>
            </a:r>
          </a:p>
        </p:txBody>
      </p:sp>
    </p:spTree>
    <p:extLst>
      <p:ext uri="{BB962C8B-B14F-4D97-AF65-F5344CB8AC3E}">
        <p14:creationId xmlns:p14="http://schemas.microsoft.com/office/powerpoint/2010/main" val="188034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522" y="1794345"/>
            <a:ext cx="9154342" cy="3322274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This should be stated in the abstract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Justified in the introduction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Established before results are mentioned</a:t>
            </a:r>
          </a:p>
          <a:p>
            <a:pPr eaLnBrk="1" hangingPunct="1">
              <a:lnSpc>
                <a:spcPct val="200000"/>
              </a:lnSpc>
              <a:spcBef>
                <a:spcPts val="0"/>
              </a:spcBef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Investigated with suitable methods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438256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points: Is there a clear hypothesis/aim?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2106" y="1763819"/>
            <a:ext cx="2484529" cy="248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519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4801" y="1807073"/>
            <a:ext cx="10281176" cy="403637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96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GB" sz="9600" kern="0" dirty="0">
                <a:latin typeface="Calibri" panose="020F0502020204030204" pitchFamily="34" charset="0"/>
                <a:cs typeface="Calibri" panose="020F0502020204030204" pitchFamily="34" charset="0"/>
              </a:rPr>
              <a:t>the hypothesis and aim of the study appropriately introduced?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9600" kern="0" dirty="0">
                <a:latin typeface="Calibri" panose="020F0502020204030204" pitchFamily="34" charset="0"/>
                <a:cs typeface="Calibri" panose="020F0502020204030204" pitchFamily="34" charset="0"/>
              </a:rPr>
              <a:t>Is the background information nicely introduced?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9600" kern="0" dirty="0"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Are the references up to date?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9600" kern="0" dirty="0">
                <a:latin typeface="Calibri" panose="020F0502020204030204" pitchFamily="34" charset="0"/>
                <a:cs typeface="Calibri" panose="020F0502020204030204" pitchFamily="34" charset="0"/>
              </a:rPr>
              <a:t>Is there any unnecessary information?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GB" sz="9600" kern="0" dirty="0">
                <a:latin typeface="Calibri" panose="020F0502020204030204" pitchFamily="34" charset="0"/>
                <a:ea typeface="ヒラギノ角ゴ Pro W3" pitchFamily="1" charset="-128"/>
                <a:cs typeface="Calibri" panose="020F0502020204030204" pitchFamily="34" charset="0"/>
              </a:rPr>
              <a:t>Are there any biases that may mislead the reader?</a:t>
            </a:r>
            <a:endParaRPr lang="en-GB" sz="9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kern="0" dirty="0">
              <a:latin typeface="Calibri" panose="020F0502020204030204" pitchFamily="34" charset="0"/>
              <a:ea typeface="ヒラギノ角ゴ Pro W3" pitchFamily="1" charset="-128"/>
              <a:cs typeface="Calibri" panose="020F0502020204030204" pitchFamily="34" charset="0"/>
            </a:endParaRPr>
          </a:p>
          <a:p>
            <a:endParaRPr lang="en-GB" sz="24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220542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Address: Introduction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7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8174" y="1269575"/>
            <a:ext cx="9949132" cy="4078802"/>
          </a:xfrm>
          <a:noFill/>
        </p:spPr>
        <p:txBody>
          <a:bodyPr>
            <a:normAutofit/>
          </a:bodyPr>
          <a:lstStyle/>
          <a:p>
            <a:pPr marL="177800" indent="-177800">
              <a:lnSpc>
                <a:spcPct val="110000"/>
              </a:lnSpc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Technical aspects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methods correctly described and performed?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number of subjects/experiments sufficient? 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appropriate positive/negative/disease/tissue controls used?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the methodology used up-to-date?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Are the main findings supported by other methods?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there any risk that impure or contaminated reagents have been used?</a:t>
            </a:r>
          </a:p>
          <a:p>
            <a:pPr marL="531813" lvl="3" indent="-354013">
              <a:lnSpc>
                <a:spcPct val="110000"/>
              </a:lnSpc>
              <a:buFont typeface="Arial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Is the dose of reagents and time of analysis appropriate?</a:t>
            </a:r>
            <a:endParaRPr lang="en-US" sz="2800" dirty="0">
              <a:latin typeface="Comic Sans MS" pitchFamily="66" charset="0"/>
            </a:endParaRPr>
          </a:p>
          <a:p>
            <a:pPr lvl="3" eaLnBrk="1" hangingPunct="1">
              <a:lnSpc>
                <a:spcPct val="110000"/>
              </a:lnSpc>
            </a:pP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538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200" b="1" dirty="0">
                <a:solidFill>
                  <a:srgbClr val="21489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to Address: Methods</a:t>
            </a:r>
            <a:endParaRPr lang="en-US" sz="3200" b="1" dirty="0">
              <a:solidFill>
                <a:srgbClr val="21489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2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1100</Words>
  <Application>Microsoft Office PowerPoint</Application>
  <PresentationFormat>Widescreen</PresentationFormat>
  <Paragraphs>138</Paragraphs>
  <Slides>19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Calibri Light</vt:lpstr>
      <vt:lpstr>Comic Sans MS</vt:lpstr>
      <vt:lpstr>Symbol</vt:lpstr>
      <vt:lpstr>ヒラギノ角ゴ Pro W3</vt:lpstr>
      <vt:lpstr>Office Theme</vt:lpstr>
      <vt:lpstr>PowerPoint Presentation</vt:lpstr>
      <vt:lpstr>PowerPoint Presentation</vt:lpstr>
      <vt:lpstr>PowerPoint Presentation</vt:lpstr>
      <vt:lpstr>Peer Review Process is an Art and Science</vt:lpstr>
      <vt:lpstr>Your Review Starts</vt:lpstr>
      <vt:lpstr>General points: Is the study of good quality?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Głobińska</dc:creator>
  <cp:lastModifiedBy>Thomsen, Ane</cp:lastModifiedBy>
  <cp:revision>42</cp:revision>
  <dcterms:created xsi:type="dcterms:W3CDTF">2019-02-04T14:15:17Z</dcterms:created>
  <dcterms:modified xsi:type="dcterms:W3CDTF">2019-02-07T11:46:04Z</dcterms:modified>
</cp:coreProperties>
</file>