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96" r:id="rId2"/>
    <p:sldId id="384" r:id="rId3"/>
    <p:sldId id="411" r:id="rId4"/>
    <p:sldId id="413" r:id="rId5"/>
    <p:sldId id="386" r:id="rId6"/>
    <p:sldId id="412" r:id="rId7"/>
    <p:sldId id="415" r:id="rId8"/>
    <p:sldId id="416" r:id="rId9"/>
    <p:sldId id="388" r:id="rId10"/>
    <p:sldId id="414" r:id="rId11"/>
    <p:sldId id="389" r:id="rId12"/>
    <p:sldId id="390" r:id="rId13"/>
    <p:sldId id="392" r:id="rId14"/>
    <p:sldId id="393" r:id="rId15"/>
    <p:sldId id="394" r:id="rId16"/>
    <p:sldId id="417" r:id="rId17"/>
    <p:sldId id="395" r:id="rId18"/>
    <p:sldId id="396" r:id="rId19"/>
    <p:sldId id="397" r:id="rId20"/>
    <p:sldId id="418" r:id="rId21"/>
    <p:sldId id="398" r:id="rId22"/>
    <p:sldId id="400" r:id="rId23"/>
    <p:sldId id="405" r:id="rId24"/>
    <p:sldId id="409" r:id="rId25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" userDrawn="1">
          <p15:clr>
            <a:srgbClr val="A4A3A4"/>
          </p15:clr>
        </p15:guide>
        <p15:guide id="7" orient="horz" pos="2935" userDrawn="1">
          <p15:clr>
            <a:srgbClr val="A4A3A4"/>
          </p15:clr>
        </p15:guide>
        <p15:guide id="10" orient="horz" pos="2777" userDrawn="1">
          <p15:clr>
            <a:srgbClr val="A4A3A4"/>
          </p15:clr>
        </p15:guide>
        <p15:guide id="11" orient="horz" pos="985" userDrawn="1">
          <p15:clr>
            <a:srgbClr val="A4A3A4"/>
          </p15:clr>
        </p15:guide>
        <p15:guide id="16" orient="horz" pos="1938" userDrawn="1">
          <p15:clr>
            <a:srgbClr val="A4A3A4"/>
          </p15:clr>
        </p15:guide>
        <p15:guide id="17" orient="horz" pos="3026" userDrawn="1">
          <p15:clr>
            <a:srgbClr val="A4A3A4"/>
          </p15:clr>
        </p15:guide>
        <p15:guide id="18" pos="158" userDrawn="1">
          <p15:clr>
            <a:srgbClr val="A4A3A4"/>
          </p15:clr>
        </p15:guide>
        <p15:guide id="19" orient="horz" pos="1348" userDrawn="1">
          <p15:clr>
            <a:srgbClr val="A4A3A4"/>
          </p15:clr>
        </p15:guide>
        <p15:guide id="20" orient="horz" pos="2558" userDrawn="1">
          <p15:clr>
            <a:srgbClr val="A4A3A4"/>
          </p15:clr>
        </p15:guide>
        <p15:guide id="22" pos="4921" userDrawn="1">
          <p15:clr>
            <a:srgbClr val="A4A3A4"/>
          </p15:clr>
        </p15:guide>
        <p15:guide id="23" pos="54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5001"/>
    <a:srgbClr val="6480B6"/>
    <a:srgbClr val="1B2A7F"/>
    <a:srgbClr val="141F5E"/>
    <a:srgbClr val="161F5F"/>
    <a:srgbClr val="393B8F"/>
    <a:srgbClr val="244F9C"/>
    <a:srgbClr val="F2F6FC"/>
    <a:srgbClr val="001252"/>
    <a:srgbClr val="2E47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53" autoAdjust="0"/>
    <p:restoredTop sz="93348"/>
  </p:normalViewPr>
  <p:slideViewPr>
    <p:cSldViewPr snapToGrid="0">
      <p:cViewPr varScale="1">
        <p:scale>
          <a:sx n="99" d="100"/>
          <a:sy n="99" d="100"/>
        </p:scale>
        <p:origin x="768" y="72"/>
      </p:cViewPr>
      <p:guideLst>
        <p:guide orient="horz" pos="259"/>
        <p:guide orient="horz" pos="2935"/>
        <p:guide orient="horz" pos="2777"/>
        <p:guide orient="horz" pos="985"/>
        <p:guide orient="horz" pos="1938"/>
        <p:guide orient="horz" pos="3026"/>
        <p:guide pos="158"/>
        <p:guide orient="horz" pos="1348"/>
        <p:guide orient="horz" pos="2558"/>
        <p:guide pos="4921"/>
        <p:guide pos="54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 showGuides="1">
      <p:cViewPr varScale="1">
        <p:scale>
          <a:sx n="93" d="100"/>
          <a:sy n="93" d="100"/>
        </p:scale>
        <p:origin x="2208" y="21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71160-ACCA-E543-AF79-DCF9F53EAACD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BA961-FD0C-1541-9126-92728C53A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30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BA961-FD0C-1541-9126-92728C53A3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431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BA961-FD0C-1541-9126-92728C53A3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55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BA961-FD0C-1541-9126-92728C53A3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587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BA961-FD0C-1541-9126-92728C53A3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781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2BA046-0241-8D2A-9A73-FFF5EEAFE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2D8CE2-1D58-DCE0-0526-812F03DAD8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A029D4-E3B6-1EEC-D92F-CEE1BD6A77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158692-19EC-A846-9EE0-964E27E5E0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BA961-FD0C-1541-9126-92728C53A34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726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BA961-FD0C-1541-9126-92728C53A34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501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BA961-FD0C-1541-9126-92728C53A34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19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DF514B-407A-43A3-5F06-B7B626F74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14DA1C-C70C-0D21-8351-0CCE2DEF85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CBEC55-99F0-3028-58A9-A64EE58A45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A3CE9A-B581-B797-84AE-283EF28E44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BA961-FD0C-1541-9126-92728C53A3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64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0BED3-09E7-CB86-140C-1C4255272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464130-DB8C-3E3C-EA8B-A1F0A41CE9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2EAAA1-579F-EAFD-0C0C-EBF6B6EDCA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B6E3BA-876A-AC58-84A8-71438D5E11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BA961-FD0C-1541-9126-92728C53A3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50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BA961-FD0C-1541-9126-92728C53A3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28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BA961-FD0C-1541-9126-92728C53A3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37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BA961-FD0C-1541-9126-92728C53A3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21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BA961-FD0C-1541-9126-92728C53A3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12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BA961-FD0C-1541-9126-92728C53A3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235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0F92B6-72C5-7759-6AF6-857EFF7C4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F299EA-40AC-4AC4-2F74-EA1741C93E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BDF557-7778-2365-AB95-F057545124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329976-5A29-0339-B4DC-593C2B7574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BA961-FD0C-1541-9126-92728C53A3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794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F18A-966A-452A-BD80-B89F857FA5FA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F36B-0CCC-4889-9BDE-9CC701CD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42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F18A-966A-452A-BD80-B89F857FA5FA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F36B-0CCC-4889-9BDE-9CC701CD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6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F18A-966A-452A-BD80-B89F857FA5FA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F36B-0CCC-4889-9BDE-9CC701CD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97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F18A-966A-452A-BD80-B89F857FA5FA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F36B-0CCC-4889-9BDE-9CC701CD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38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F18A-966A-452A-BD80-B89F857FA5FA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F36B-0CCC-4889-9BDE-9CC701CD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68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F18A-966A-452A-BD80-B89F857FA5FA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F36B-0CCC-4889-9BDE-9CC701CD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97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F18A-966A-452A-BD80-B89F857FA5FA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F36B-0CCC-4889-9BDE-9CC701CD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60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F18A-966A-452A-BD80-B89F857FA5FA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F36B-0CCC-4889-9BDE-9CC701CD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62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F18A-966A-452A-BD80-B89F857FA5FA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F36B-0CCC-4889-9BDE-9CC701CD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52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F18A-966A-452A-BD80-B89F857FA5FA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F36B-0CCC-4889-9BDE-9CC701CD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39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F18A-966A-452A-BD80-B89F857FA5FA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9F36B-0CCC-4889-9BDE-9CC701CD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74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rgbClr val="F2F6F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DF18A-966A-452A-BD80-B89F857FA5FA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9F36B-0CCC-4889-9BDE-9CC701CD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221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2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2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2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25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25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2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25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3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25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>
            <a:extLst>
              <a:ext uri="{FF2B5EF4-FFF2-40B4-BE49-F238E27FC236}">
                <a16:creationId xmlns:a16="http://schemas.microsoft.com/office/drawing/2014/main" id="{B0903551-89EB-70DC-34E3-1E4DB498FC5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alphaModFix amt="8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93000"/>
                    </a14:imgEffect>
                  </a14:imgLayer>
                </a14:imgProps>
              </a:ext>
            </a:extLst>
          </a:blip>
          <a:srcRect l="44258" t="41188" r="35099" b="42077"/>
          <a:stretch/>
        </p:blipFill>
        <p:spPr>
          <a:xfrm rot="10800000">
            <a:off x="-1" y="0"/>
            <a:ext cx="5796473" cy="5143500"/>
          </a:xfrm>
          <a:prstGeom prst="rect">
            <a:avLst/>
          </a:prstGeom>
          <a:ln>
            <a:noFill/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8E4104E-2A0E-8FD6-B8B4-CA5A2B500DCA}"/>
              </a:ext>
            </a:extLst>
          </p:cNvPr>
          <p:cNvSpPr txBox="1"/>
          <p:nvPr/>
        </p:nvSpPr>
        <p:spPr>
          <a:xfrm>
            <a:off x="-2133600" y="-1507958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H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3D0012-AEF7-7E22-9E33-2AF40CC65DB4}"/>
              </a:ext>
            </a:extLst>
          </p:cNvPr>
          <p:cNvSpPr txBox="1"/>
          <p:nvPr/>
        </p:nvSpPr>
        <p:spPr>
          <a:xfrm>
            <a:off x="270316" y="181015"/>
            <a:ext cx="286649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PF Highway Gothic" panose="02000506040000020004" pitchFamily="2" charset="0"/>
                <a:cs typeface="Arial" panose="020B0604020202020204" pitchFamily="34" charset="0"/>
              </a:rPr>
              <a:t>Allergy</a:t>
            </a:r>
          </a:p>
        </p:txBody>
      </p:sp>
      <p:sp>
        <p:nvSpPr>
          <p:cNvPr id="59" name="Parallelogram 58">
            <a:extLst>
              <a:ext uri="{FF2B5EF4-FFF2-40B4-BE49-F238E27FC236}">
                <a16:creationId xmlns:a16="http://schemas.microsoft.com/office/drawing/2014/main" id="{9FDC680A-8DC9-7AC3-0A46-53F62E6788E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57389" y="0"/>
            <a:ext cx="7186612" cy="5143501"/>
          </a:xfrm>
          <a:prstGeom prst="parallelogram">
            <a:avLst>
              <a:gd name="adj" fmla="val 417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pic>
        <p:nvPicPr>
          <p:cNvPr id="2" name="Graphic 1" descr="Document outline">
            <a:extLst>
              <a:ext uri="{FF2B5EF4-FFF2-40B4-BE49-F238E27FC236}">
                <a16:creationId xmlns:a16="http://schemas.microsoft.com/office/drawing/2014/main" id="{804264DE-7A4B-EF12-A81B-11F9EFEF2B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72516" y="1769091"/>
            <a:ext cx="1445597" cy="14455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B96A36-F6B0-6911-8EED-6829D9D49847}"/>
              </a:ext>
            </a:extLst>
          </p:cNvPr>
          <p:cNvSpPr txBox="1"/>
          <p:nvPr/>
        </p:nvSpPr>
        <p:spPr>
          <a:xfrm>
            <a:off x="4918113" y="1694587"/>
            <a:ext cx="41231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223E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publish</a:t>
            </a:r>
            <a:br>
              <a:rPr lang="en-US" sz="3600" b="1" dirty="0">
                <a:solidFill>
                  <a:srgbClr val="223E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223E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3600" b="1">
                <a:solidFill>
                  <a:srgbClr val="223E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high-impact journals</a:t>
            </a:r>
            <a:endParaRPr lang="en-US" sz="3600" b="1" dirty="0">
              <a:solidFill>
                <a:srgbClr val="223E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03C0F0-0520-7E9E-B612-7DB4BB7D05CA}"/>
              </a:ext>
            </a:extLst>
          </p:cNvPr>
          <p:cNvSpPr txBox="1"/>
          <p:nvPr/>
        </p:nvSpPr>
        <p:spPr>
          <a:xfrm>
            <a:off x="6708088" y="3628618"/>
            <a:ext cx="1959511" cy="883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223E86"/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Cezmi</a:t>
            </a:r>
            <a:r>
              <a:rPr lang="en-US" sz="2400" b="1" dirty="0">
                <a:solidFill>
                  <a:srgbClr val="223E86"/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223E86"/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Akdis</a:t>
            </a:r>
            <a:endParaRPr lang="en-US" sz="2400" b="1" dirty="0">
              <a:solidFill>
                <a:srgbClr val="223E86"/>
              </a:solidFill>
              <a:latin typeface="Avenir Heavy" panose="02000503020000020003" pitchFamily="2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i="1" dirty="0">
                <a:solidFill>
                  <a:srgbClr val="223E86"/>
                </a:solidFill>
                <a:latin typeface="Avenir Light Oblique" panose="020B0402020203090204" pitchFamily="34" charset="77"/>
                <a:cs typeface="Arial" panose="020B0604020202020204" pitchFamily="34" charset="0"/>
              </a:rPr>
              <a:t>Editor-in-Chief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10406D-2290-4789-6BF7-072E3912CD00}"/>
              </a:ext>
            </a:extLst>
          </p:cNvPr>
          <p:cNvSpPr txBox="1">
            <a:spLocks/>
          </p:cNvSpPr>
          <p:nvPr/>
        </p:nvSpPr>
        <p:spPr>
          <a:xfrm>
            <a:off x="2711738" y="4247806"/>
            <a:ext cx="4100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u="sng" dirty="0" err="1">
                <a:solidFill>
                  <a:srgbClr val="1B2A7F"/>
                </a:solidFill>
                <a:latin typeface="Avenir Light Oblique" panose="020B0402020203090204" pitchFamily="34" charset="77"/>
                <a:cs typeface="Arial" panose="020B0604020202020204" pitchFamily="34" charset="0"/>
              </a:rPr>
              <a:t>journalallergy.com</a:t>
            </a:r>
            <a:endParaRPr lang="en-US" sz="2000" i="1" u="sng" dirty="0">
              <a:solidFill>
                <a:srgbClr val="1B2A7F"/>
              </a:solidFill>
              <a:latin typeface="Avenir Light Oblique" panose="020B0402020203090204" pitchFamily="34" charset="77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ACEBA48-A3C5-EDEB-492A-44907AD70D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2385" y="4108043"/>
            <a:ext cx="1179417" cy="107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5140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">
        <p159:morph option="byObject"/>
      </p:transition>
    </mc:Choice>
    <mc:Fallback xmlns="">
      <p:transition spd="slow" advClick="0" advTm="1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EF46AC-B284-47B6-F4FE-7C075EA0C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49DE38DD-BDBB-4A1D-584D-8C1D889B248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90703" y="4646943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PF Highway Gothic" panose="02000506040000020004" pitchFamily="2" charset="0"/>
                <a:cs typeface="Arial" panose="020B0604020202020204" pitchFamily="34" charset="0"/>
              </a:rPr>
              <a:t>Allergy</a:t>
            </a:r>
          </a:p>
        </p:txBody>
      </p:sp>
      <p:pic>
        <p:nvPicPr>
          <p:cNvPr id="32" name="Graphic 31" descr="Badge Tick1 with solid fill">
            <a:extLst>
              <a:ext uri="{FF2B5EF4-FFF2-40B4-BE49-F238E27FC236}">
                <a16:creationId xmlns:a16="http://schemas.microsoft.com/office/drawing/2014/main" id="{E66E5DBE-049A-6F69-B3A8-61F6D7105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8161" y="-274907"/>
            <a:ext cx="1334911" cy="13349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0ECC89-89CB-83B5-D641-D10A69543AFA}"/>
              </a:ext>
            </a:extLst>
          </p:cNvPr>
          <p:cNvSpPr txBox="1"/>
          <p:nvPr/>
        </p:nvSpPr>
        <p:spPr>
          <a:xfrm>
            <a:off x="510378" y="915218"/>
            <a:ext cx="6897850" cy="3892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58379" lvl="2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 Is the topic </a:t>
            </a:r>
            <a:r>
              <a:rPr lang="en-US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relevant</a:t>
            </a:r>
            <a:r>
              <a:rPr lang="en-US" sz="1800" dirty="0">
                <a:solidFill>
                  <a:srgbClr val="C85001"/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to the scope of the journal?</a:t>
            </a:r>
          </a:p>
          <a:p>
            <a:pPr marL="358379" lvl="2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 Is the topic</a:t>
            </a:r>
            <a:r>
              <a:rPr lang="en-GB" sz="1800" dirty="0">
                <a:solidFill>
                  <a:srgbClr val="C85001"/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 </a:t>
            </a:r>
            <a:r>
              <a:rPr lang="en-GB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timely</a:t>
            </a: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?</a:t>
            </a:r>
            <a:endParaRPr lang="en-US" sz="1800" dirty="0"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 marL="358379" lvl="2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 Is the topic </a:t>
            </a:r>
            <a:r>
              <a:rPr lang="en-US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significant</a:t>
            </a: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?</a:t>
            </a:r>
          </a:p>
          <a:p>
            <a:pPr marL="358379" lvl="2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 Is the study </a:t>
            </a:r>
            <a:r>
              <a:rPr lang="en-US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unique</a:t>
            </a: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?</a:t>
            </a:r>
          </a:p>
          <a:p>
            <a:pPr marL="358379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 What is the </a:t>
            </a:r>
            <a:r>
              <a:rPr lang="en-US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level of evidence </a:t>
            </a: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for major findings?</a:t>
            </a:r>
          </a:p>
          <a:p>
            <a:pPr marL="358379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 Are the findings </a:t>
            </a:r>
            <a:r>
              <a:rPr lang="en-US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relevant to </a:t>
            </a:r>
            <a:r>
              <a:rPr lang="en-US" sz="1800" b="1" i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in vivo</a:t>
            </a:r>
            <a:r>
              <a:rPr lang="en-US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 and disease conditions</a:t>
            </a: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?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CH" sz="1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A21578-7A1D-205F-722B-621EF704850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-13206"/>
            <a:ext cx="9144001" cy="565613"/>
          </a:xfrm>
          <a:prstGeom prst="rect">
            <a:avLst/>
          </a:prstGeom>
          <a:gradFill>
            <a:gsLst>
              <a:gs pos="0">
                <a:srgbClr val="6480B6">
                  <a:alpha val="0"/>
                </a:srgbClr>
              </a:gs>
              <a:gs pos="60000">
                <a:schemeClr val="accent2"/>
              </a:gs>
              <a:gs pos="100000">
                <a:srgbClr val="C8500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6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276274-5ED5-CA56-9609-7D9AC682E58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" y="617878"/>
            <a:ext cx="9144001" cy="45719"/>
          </a:xfrm>
          <a:prstGeom prst="rect">
            <a:avLst/>
          </a:prstGeom>
          <a:gradFill>
            <a:gsLst>
              <a:gs pos="0">
                <a:srgbClr val="6480B6">
                  <a:alpha val="0"/>
                </a:srgbClr>
              </a:gs>
              <a:gs pos="51000">
                <a:schemeClr val="accent2"/>
              </a:gs>
              <a:gs pos="100000">
                <a:srgbClr val="C8500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6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ADC88-AB7E-47D8-8E4F-799AB6B6FDD2}"/>
              </a:ext>
            </a:extLst>
          </p:cNvPr>
          <p:cNvSpPr txBox="1"/>
          <p:nvPr/>
        </p:nvSpPr>
        <p:spPr>
          <a:xfrm>
            <a:off x="174220" y="112230"/>
            <a:ext cx="12222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venir Heavy" panose="02000503020000020003" pitchFamily="2" charset="0"/>
                <a:cs typeface="Segoe UI" panose="020B0502040204020203" pitchFamily="34" charset="0"/>
              </a:rPr>
              <a:t>Suitability of your paper for a high-impact journal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0E816EB-B59A-3DB1-4634-A5B43A8E50D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812669" y="371140"/>
            <a:ext cx="933620" cy="933620"/>
            <a:chOff x="7556164" y="371139"/>
            <a:chExt cx="1229061" cy="122906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9073F35-04A2-C0E3-F52D-86F7F6CA96B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56164" y="371139"/>
              <a:ext cx="1229061" cy="1229061"/>
            </a:xfrm>
            <a:prstGeom prst="ellipse">
              <a:avLst/>
            </a:prstGeom>
            <a:solidFill>
              <a:srgbClr val="393B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7BCB0A9-64DE-AE48-F8EE-2D0C06A121E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97947" y="559540"/>
              <a:ext cx="323957" cy="3239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11" name="Round Same-side Corner of Rectangle 10">
              <a:extLst>
                <a:ext uri="{FF2B5EF4-FFF2-40B4-BE49-F238E27FC236}">
                  <a16:creationId xmlns:a16="http://schemas.microsoft.com/office/drawing/2014/main" id="{028C10C6-BCBF-21F5-073A-56D29445A7C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54654" y="923993"/>
              <a:ext cx="446567" cy="32395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3C79FBB5-2044-DB3D-961B-BFFED5C1DBF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7785228" y="1067917"/>
              <a:ext cx="468346" cy="307296"/>
            </a:xfrm>
            <a:prstGeom prst="parallelogram">
              <a:avLst/>
            </a:prstGeom>
            <a:solidFill>
              <a:schemeClr val="bg1"/>
            </a:solidFill>
            <a:ln w="38100">
              <a:solidFill>
                <a:srgbClr val="393B8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dirty="0"/>
                <a:t>Ω</a:t>
              </a:r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25F2D5BF-3AFF-A6AF-AEC4-7BC89762972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6200000" flipH="1">
              <a:off x="8089273" y="1067639"/>
              <a:ext cx="468346" cy="307296"/>
            </a:xfrm>
            <a:prstGeom prst="parallelogram">
              <a:avLst/>
            </a:prstGeom>
            <a:solidFill>
              <a:schemeClr val="bg1"/>
            </a:solidFill>
            <a:ln w="38100">
              <a:solidFill>
                <a:srgbClr val="393B8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dirty="0"/>
                <a:t>Ω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71977CE-535B-04F9-4851-88ACFC86DC1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812804" y="1117792"/>
              <a:ext cx="128822" cy="13933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393B8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4CB92FA-E708-59A6-ECCC-9D921F1D164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395468" y="1105033"/>
              <a:ext cx="128822" cy="13933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393B8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8DD4912-93F3-CBC0-12B0-66F497965D2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7257" y="4195222"/>
            <a:ext cx="9178513" cy="948278"/>
            <a:chOff x="-17257" y="4195222"/>
            <a:chExt cx="9178513" cy="948278"/>
          </a:xfrm>
        </p:grpSpPr>
        <p:sp>
          <p:nvSpPr>
            <p:cNvPr id="23" name="Right Triangle 22">
              <a:extLst>
                <a:ext uri="{FF2B5EF4-FFF2-40B4-BE49-F238E27FC236}">
                  <a16:creationId xmlns:a16="http://schemas.microsoft.com/office/drawing/2014/main" id="{6B03A7B7-7239-8C0A-D148-BA279BBF94E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195222"/>
              <a:ext cx="9161256" cy="933620"/>
            </a:xfrm>
            <a:prstGeom prst="rtTriangle">
              <a:avLst/>
            </a:prstGeom>
            <a:solidFill>
              <a:srgbClr val="393B8F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4" name="Right Triangle 23">
              <a:extLst>
                <a:ext uri="{FF2B5EF4-FFF2-40B4-BE49-F238E27FC236}">
                  <a16:creationId xmlns:a16="http://schemas.microsoft.com/office/drawing/2014/main" id="{20410F3A-AEE6-4D08-B66F-B007FC194AF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-17257" y="4374842"/>
              <a:ext cx="9161256" cy="768658"/>
            </a:xfrm>
            <a:prstGeom prst="rtTriangle">
              <a:avLst/>
            </a:prstGeom>
            <a:solidFill>
              <a:srgbClr val="393B8F">
                <a:alpha val="4092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5" name="Right Triangle 24">
              <a:extLst>
                <a:ext uri="{FF2B5EF4-FFF2-40B4-BE49-F238E27FC236}">
                  <a16:creationId xmlns:a16="http://schemas.microsoft.com/office/drawing/2014/main" id="{10E13616-B864-117C-1E03-3DD0326EBAB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523386"/>
              <a:ext cx="9161256" cy="619125"/>
            </a:xfrm>
            <a:prstGeom prst="rtTriangle">
              <a:avLst/>
            </a:prstGeom>
            <a:solidFill>
              <a:srgbClr val="393B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083C817-952D-CD71-06D6-AFA6AE164CF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90703" y="4646943"/>
              <a:ext cx="9973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PF Highway Gothic" panose="02000506040000020004" pitchFamily="2" charset="0"/>
                  <a:cs typeface="Arial" panose="020B0604020202020204" pitchFamily="34" charset="0"/>
                </a:rPr>
                <a:t>Allergy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442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BD1468-CF2C-BD13-B7FA-2F10A55BA65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65613"/>
          </a:xfrm>
          <a:prstGeom prst="rect">
            <a:avLst/>
          </a:prstGeom>
          <a:gradFill>
            <a:gsLst>
              <a:gs pos="0">
                <a:srgbClr val="6480B6">
                  <a:alpha val="0"/>
                </a:srgbClr>
              </a:gs>
              <a:gs pos="60000">
                <a:schemeClr val="accent2"/>
              </a:gs>
              <a:gs pos="100000">
                <a:srgbClr val="C8500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6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69F91B-41F7-5F07-9059-736CDF37C0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01923"/>
            <a:ext cx="9144000" cy="45719"/>
          </a:xfrm>
          <a:prstGeom prst="rect">
            <a:avLst/>
          </a:prstGeom>
          <a:gradFill>
            <a:gsLst>
              <a:gs pos="0">
                <a:srgbClr val="6480B6">
                  <a:alpha val="0"/>
                </a:srgbClr>
              </a:gs>
              <a:gs pos="51000">
                <a:schemeClr val="accent2"/>
              </a:gs>
              <a:gs pos="100000">
                <a:srgbClr val="C8500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6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D338449-ADB1-624D-4D75-A647326A436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90703" y="4646943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PF Highway Gothic" panose="02000506040000020004" pitchFamily="2" charset="0"/>
                <a:cs typeface="Arial" panose="020B0604020202020204" pitchFamily="34" charset="0"/>
              </a:rPr>
              <a:t>Allergy</a:t>
            </a:r>
          </a:p>
        </p:txBody>
      </p:sp>
      <p:pic>
        <p:nvPicPr>
          <p:cNvPr id="32" name="Graphic 31" descr="Badge Tick1 with solid fill">
            <a:extLst>
              <a:ext uri="{FF2B5EF4-FFF2-40B4-BE49-F238E27FC236}">
                <a16:creationId xmlns:a16="http://schemas.microsoft.com/office/drawing/2014/main" id="{60586915-9166-6406-89D4-639D95F5F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8161" y="-274907"/>
            <a:ext cx="1334911" cy="1334911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95621B5E-9CC6-D606-34D2-2C529310196D}"/>
              </a:ext>
            </a:extLst>
          </p:cNvPr>
          <p:cNvSpPr txBox="1"/>
          <p:nvPr/>
        </p:nvSpPr>
        <p:spPr>
          <a:xfrm>
            <a:off x="179388" y="109189"/>
            <a:ext cx="5305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venir Heavy" panose="02000503020000020003" pitchFamily="2" charset="0"/>
                <a:cs typeface="Segoe UI" panose="020B0502040204020203" pitchFamily="34" charset="0"/>
              </a:rPr>
              <a:t>GENERAL POINTS: Is the study of good quality</a:t>
            </a:r>
            <a:endParaRPr lang="en-CH" sz="1800" dirty="0">
              <a:solidFill>
                <a:schemeClr val="bg1"/>
              </a:solidFill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5D43F59-357C-8350-7EF0-BCCDF195A500}"/>
              </a:ext>
            </a:extLst>
          </p:cNvPr>
          <p:cNvSpPr txBox="1">
            <a:spLocks noChangeArrowheads="1"/>
          </p:cNvSpPr>
          <p:nvPr/>
        </p:nvSpPr>
        <p:spPr>
          <a:xfrm>
            <a:off x="566928" y="4108146"/>
            <a:ext cx="7145465" cy="2119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AF1B9A-5532-EDB5-689A-314D8D08CF48}"/>
              </a:ext>
            </a:extLst>
          </p:cNvPr>
          <p:cNvSpPr txBox="1"/>
          <p:nvPr/>
        </p:nvSpPr>
        <p:spPr>
          <a:xfrm>
            <a:off x="873736" y="1212734"/>
            <a:ext cx="6885155" cy="25494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Does</a:t>
            </a: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 it have proper </a:t>
            </a:r>
            <a:r>
              <a:rPr lang="en-GB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ethical guarantees</a:t>
            </a: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?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Are the methods and their </a:t>
            </a:r>
            <a:r>
              <a:rPr lang="en-GB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reproducibility</a:t>
            </a: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 stated clearly?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Are the </a:t>
            </a:r>
            <a:r>
              <a:rPr lang="en-GB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methods</a:t>
            </a: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 suitable for the problem being investigated?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Are there enough </a:t>
            </a:r>
            <a:r>
              <a:rPr lang="en-GB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numbers of patients/experiments</a:t>
            </a:r>
            <a:br>
              <a:rPr lang="en-GB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</a:b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to draw clear conclusions? </a:t>
            </a:r>
          </a:p>
          <a:p>
            <a:pPr marL="285750" indent="-285750" eaLnBrk="1" hangingPunct="1">
              <a:lnSpc>
                <a:spcPct val="150000"/>
              </a:lnSpc>
              <a:buFont typeface="Wingdings" pitchFamily="2" charset="2"/>
              <a:buChar char="§"/>
            </a:pPr>
            <a:endParaRPr lang="en-US" sz="1800" dirty="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EFFED4A-EF53-8F2A-64DB-F01C3C98FC9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819030" y="368300"/>
            <a:ext cx="933620" cy="933620"/>
            <a:chOff x="7556164" y="227242"/>
            <a:chExt cx="1229061" cy="122906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EC06A74-F017-B763-4252-88C38FFA40B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56164" y="227242"/>
              <a:ext cx="1229061" cy="1229061"/>
            </a:xfrm>
            <a:prstGeom prst="ellipse">
              <a:avLst/>
            </a:prstGeom>
            <a:solidFill>
              <a:srgbClr val="393B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pic>
          <p:nvPicPr>
            <p:cNvPr id="4" name="Graphic 3" descr="Clipboard Badge with solid fill">
              <a:extLst>
                <a:ext uri="{FF2B5EF4-FFF2-40B4-BE49-F238E27FC236}">
                  <a16:creationId xmlns:a16="http://schemas.microsoft.com/office/drawing/2014/main" id="{95828779-F587-B0E2-2ED5-D95F3DAAA71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699207" y="392548"/>
              <a:ext cx="914400" cy="9144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B4AF204-43F8-FD49-954C-BF9940D14AB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7257" y="4195222"/>
            <a:ext cx="9178513" cy="948278"/>
            <a:chOff x="-17257" y="4195222"/>
            <a:chExt cx="9178513" cy="948278"/>
          </a:xfrm>
        </p:grpSpPr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50CE3AA8-074A-E72B-A61D-20DA1F8516E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195222"/>
              <a:ext cx="9161256" cy="933620"/>
            </a:xfrm>
            <a:prstGeom prst="rtTriangle">
              <a:avLst/>
            </a:prstGeom>
            <a:solidFill>
              <a:srgbClr val="393B8F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61F7D246-03A2-8622-C6B9-F5CBF53F7D7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-17257" y="4374842"/>
              <a:ext cx="9161256" cy="768658"/>
            </a:xfrm>
            <a:prstGeom prst="rtTriangle">
              <a:avLst/>
            </a:prstGeom>
            <a:solidFill>
              <a:srgbClr val="393B8F">
                <a:alpha val="4092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F8D95D68-DDC7-3C50-AEF8-478ACAC546D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523386"/>
              <a:ext cx="9161256" cy="619125"/>
            </a:xfrm>
            <a:prstGeom prst="rtTriangle">
              <a:avLst/>
            </a:prstGeom>
            <a:solidFill>
              <a:srgbClr val="393B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0CF3700-1714-A0D0-D145-7DBFAB73975A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90703" y="4646943"/>
              <a:ext cx="9973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PF Highway Gothic" panose="02000506040000020004" pitchFamily="2" charset="0"/>
                  <a:cs typeface="Arial" panose="020B0604020202020204" pitchFamily="34" charset="0"/>
                </a:rPr>
                <a:t>Allergy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E79E44C-9E31-23F0-01B3-9864355D9CB3}"/>
              </a:ext>
            </a:extLst>
          </p:cNvPr>
          <p:cNvSpPr txBox="1"/>
          <p:nvPr/>
        </p:nvSpPr>
        <p:spPr>
          <a:xfrm>
            <a:off x="1036309" y="3797939"/>
            <a:ext cx="76678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i="1" dirty="0">
                <a:solidFill>
                  <a:srgbClr val="1B2A7F"/>
                </a:solidFill>
                <a:latin typeface="Avenir Book Oblique" panose="02000503020000020003" pitchFamily="2" charset="0"/>
              </a:rPr>
              <a:t>Answer these questions and try to  make your research</a:t>
            </a:r>
            <a:br>
              <a:rPr lang="en-GB" sz="1800" i="1" dirty="0">
                <a:solidFill>
                  <a:srgbClr val="1B2A7F"/>
                </a:solidFill>
                <a:latin typeface="Avenir Book Oblique" panose="02000503020000020003" pitchFamily="2" charset="0"/>
              </a:rPr>
            </a:br>
            <a:r>
              <a:rPr lang="en-GB" sz="1800" i="1" dirty="0">
                <a:solidFill>
                  <a:srgbClr val="1B2A7F"/>
                </a:solidFill>
                <a:latin typeface="Avenir Book Oblique" panose="02000503020000020003" pitchFamily="2" charset="0"/>
              </a:rPr>
              <a:t>and paper a good quality one</a:t>
            </a:r>
            <a:endParaRPr lang="en-CH" sz="1800" i="1" dirty="0">
              <a:solidFill>
                <a:srgbClr val="1B2A7F"/>
              </a:solidFill>
              <a:latin typeface="Avenir Book Oblique" panose="02000503020000020003" pitchFamily="2" charset="0"/>
            </a:endParaRPr>
          </a:p>
        </p:txBody>
      </p:sp>
      <p:pic>
        <p:nvPicPr>
          <p:cNvPr id="15" name="Graphic 14" descr="Chat bubble with solid fill">
            <a:extLst>
              <a:ext uri="{FF2B5EF4-FFF2-40B4-BE49-F238E27FC236}">
                <a16:creationId xmlns:a16="http://schemas.microsoft.com/office/drawing/2014/main" id="{37298790-2FB6-4D58-59D1-C76F8DAF57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8163" y="3873620"/>
            <a:ext cx="564719" cy="56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821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B6FE0D8-0BF0-40B9-72D3-A265F9F460B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9144000" cy="647642"/>
            <a:chOff x="0" y="0"/>
            <a:chExt cx="9144000" cy="64764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4F8DDB7-6624-8C5C-4633-6953D6FFB8F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9144000" cy="565613"/>
            </a:xfrm>
            <a:prstGeom prst="rect">
              <a:avLst/>
            </a:prstGeom>
            <a:gradFill>
              <a:gsLst>
                <a:gs pos="0">
                  <a:srgbClr val="6480B6">
                    <a:alpha val="0"/>
                  </a:srgbClr>
                </a:gs>
                <a:gs pos="60000">
                  <a:schemeClr val="accent2"/>
                </a:gs>
                <a:gs pos="100000">
                  <a:srgbClr val="C8500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60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1F7CA7C-E084-3B8F-CBBD-4BFD777DADB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01923"/>
              <a:ext cx="9144000" cy="45719"/>
            </a:xfrm>
            <a:prstGeom prst="rect">
              <a:avLst/>
            </a:prstGeom>
            <a:gradFill>
              <a:gsLst>
                <a:gs pos="0">
                  <a:srgbClr val="6480B6">
                    <a:alpha val="0"/>
                  </a:srgbClr>
                </a:gs>
                <a:gs pos="51000">
                  <a:schemeClr val="accent2"/>
                </a:gs>
                <a:gs pos="100000">
                  <a:srgbClr val="C8500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60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D338449-ADB1-624D-4D75-A647326A436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90703" y="4646943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PF Highway Gothic" panose="02000506040000020004" pitchFamily="2" charset="0"/>
                <a:cs typeface="Arial" panose="020B0604020202020204" pitchFamily="34" charset="0"/>
              </a:rPr>
              <a:t>Allergy</a:t>
            </a:r>
          </a:p>
        </p:txBody>
      </p:sp>
      <p:pic>
        <p:nvPicPr>
          <p:cNvPr id="32" name="Graphic 31" descr="Badge Tick1 with solid fill">
            <a:extLst>
              <a:ext uri="{FF2B5EF4-FFF2-40B4-BE49-F238E27FC236}">
                <a16:creationId xmlns:a16="http://schemas.microsoft.com/office/drawing/2014/main" id="{60586915-9166-6406-89D4-639D95F5F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8161" y="-274907"/>
            <a:ext cx="1334911" cy="1334911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95621B5E-9CC6-D606-34D2-2C529310196D}"/>
              </a:ext>
            </a:extLst>
          </p:cNvPr>
          <p:cNvSpPr txBox="1"/>
          <p:nvPr/>
        </p:nvSpPr>
        <p:spPr>
          <a:xfrm>
            <a:off x="179388" y="111824"/>
            <a:ext cx="5729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venir Heavy" panose="02000503020000020003" pitchFamily="2" charset="0"/>
                <a:cs typeface="Segoe UI" panose="020B0502040204020203" pitchFamily="34" charset="0"/>
              </a:rPr>
              <a:t>GENERAL POINTS: Is there a clear hypothesis/aim?</a:t>
            </a:r>
            <a:endParaRPr lang="en-CH" sz="1800" dirty="0">
              <a:solidFill>
                <a:schemeClr val="bg1"/>
              </a:solidFill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5D43F59-357C-8350-7EF0-BCCDF195A500}"/>
              </a:ext>
            </a:extLst>
          </p:cNvPr>
          <p:cNvSpPr txBox="1">
            <a:spLocks noChangeArrowheads="1"/>
          </p:cNvSpPr>
          <p:nvPr/>
        </p:nvSpPr>
        <p:spPr>
          <a:xfrm>
            <a:off x="566928" y="4108146"/>
            <a:ext cx="7145465" cy="2119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AF1B9A-5532-EDB5-689A-314D8D08CF48}"/>
              </a:ext>
            </a:extLst>
          </p:cNvPr>
          <p:cNvSpPr txBox="1"/>
          <p:nvPr/>
        </p:nvSpPr>
        <p:spPr>
          <a:xfrm>
            <a:off x="566928" y="1456303"/>
            <a:ext cx="4684616" cy="2237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This should be stated in the abstract</a:t>
            </a:r>
          </a:p>
          <a:p>
            <a:pPr marL="285750" indent="-28575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Justified in the introduction</a:t>
            </a:r>
          </a:p>
          <a:p>
            <a:pPr marL="285750" indent="-28575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Established before results are mentioned</a:t>
            </a:r>
          </a:p>
          <a:p>
            <a:pPr marL="285750" indent="-28575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Investigated with suitable methods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84BAE1A-DBD7-FF7E-760F-8542F4D9BD9F}"/>
              </a:ext>
            </a:extLst>
          </p:cNvPr>
          <p:cNvGrpSpPr/>
          <p:nvPr/>
        </p:nvGrpSpPr>
        <p:grpSpPr>
          <a:xfrm>
            <a:off x="7812087" y="368299"/>
            <a:ext cx="933619" cy="933619"/>
            <a:chOff x="7556164" y="227242"/>
            <a:chExt cx="1229061" cy="122906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EC06A74-F017-B763-4252-88C38FFA40B5}"/>
                </a:ext>
              </a:extLst>
            </p:cNvPr>
            <p:cNvSpPr/>
            <p:nvPr/>
          </p:nvSpPr>
          <p:spPr>
            <a:xfrm>
              <a:off x="7556164" y="227242"/>
              <a:ext cx="1229061" cy="1229061"/>
            </a:xfrm>
            <a:prstGeom prst="ellipse">
              <a:avLst/>
            </a:prstGeom>
            <a:solidFill>
              <a:srgbClr val="393B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pic>
          <p:nvPicPr>
            <p:cNvPr id="3" name="Graphic 2" descr="Target with solid fill">
              <a:extLst>
                <a:ext uri="{FF2B5EF4-FFF2-40B4-BE49-F238E27FC236}">
                  <a16:creationId xmlns:a16="http://schemas.microsoft.com/office/drawing/2014/main" id="{40F8AED1-CEBB-B47F-19AE-3D3DDF529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713494" y="384572"/>
              <a:ext cx="914400" cy="9144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283B904-379A-819D-BE7D-BD204BAE861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7257" y="4195222"/>
            <a:ext cx="9178513" cy="948278"/>
            <a:chOff x="-17257" y="4195222"/>
            <a:chExt cx="9178513" cy="948278"/>
          </a:xfrm>
        </p:grpSpPr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C4845436-233E-F8B8-0271-8485336A893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195222"/>
              <a:ext cx="9161256" cy="933620"/>
            </a:xfrm>
            <a:prstGeom prst="rtTriangle">
              <a:avLst/>
            </a:prstGeom>
            <a:solidFill>
              <a:srgbClr val="393B8F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B1E49341-9B97-7573-4824-9547116E8B6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-17257" y="4374842"/>
              <a:ext cx="9161256" cy="768658"/>
            </a:xfrm>
            <a:prstGeom prst="rtTriangle">
              <a:avLst/>
            </a:prstGeom>
            <a:solidFill>
              <a:srgbClr val="393B8F">
                <a:alpha val="4092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FC74B202-0A45-564E-2F0F-17B17DF41E6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523386"/>
              <a:ext cx="9161256" cy="619125"/>
            </a:xfrm>
            <a:prstGeom prst="rtTriangle">
              <a:avLst/>
            </a:prstGeom>
            <a:solidFill>
              <a:srgbClr val="393B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C3344BF-8C56-5502-766F-117F528B6D7A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90703" y="4646943"/>
              <a:ext cx="9973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PF Highway Gothic" panose="02000506040000020004" pitchFamily="2" charset="0"/>
                  <a:cs typeface="Arial" panose="020B0604020202020204" pitchFamily="34" charset="0"/>
                </a:rPr>
                <a:t>Allergy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88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CA1FE95-FE72-0A64-378C-28F39E941C8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6892819" cy="647642"/>
            <a:chOff x="0" y="0"/>
            <a:chExt cx="6892819" cy="64764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97CD4C9-E1A3-2C58-883F-23DB27BDA0B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892819" cy="565613"/>
            </a:xfrm>
            <a:prstGeom prst="rect">
              <a:avLst/>
            </a:prstGeom>
            <a:gradFill>
              <a:gsLst>
                <a:gs pos="0">
                  <a:srgbClr val="6480B6">
                    <a:alpha val="0"/>
                  </a:srgbClr>
                </a:gs>
                <a:gs pos="60000">
                  <a:schemeClr val="accent2"/>
                </a:gs>
                <a:gs pos="100000">
                  <a:srgbClr val="C8500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6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32B36EC-EA49-F396-5055-07686FFA39C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01923"/>
              <a:ext cx="6892819" cy="45719"/>
            </a:xfrm>
            <a:prstGeom prst="rect">
              <a:avLst/>
            </a:prstGeom>
            <a:gradFill>
              <a:gsLst>
                <a:gs pos="0">
                  <a:srgbClr val="6480B6">
                    <a:alpha val="0"/>
                  </a:srgbClr>
                </a:gs>
                <a:gs pos="51000">
                  <a:schemeClr val="accent2"/>
                </a:gs>
                <a:gs pos="100000">
                  <a:srgbClr val="C8500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60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D338449-ADB1-624D-4D75-A647326A436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90703" y="4646943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PF Highway Gothic" panose="02000506040000020004" pitchFamily="2" charset="0"/>
                <a:cs typeface="Arial" panose="020B0604020202020204" pitchFamily="34" charset="0"/>
              </a:rPr>
              <a:t>Allergy</a:t>
            </a:r>
          </a:p>
        </p:txBody>
      </p:sp>
      <p:pic>
        <p:nvPicPr>
          <p:cNvPr id="32" name="Graphic 31" descr="Badge Tick1 with solid fill">
            <a:extLst>
              <a:ext uri="{FF2B5EF4-FFF2-40B4-BE49-F238E27FC236}">
                <a16:creationId xmlns:a16="http://schemas.microsoft.com/office/drawing/2014/main" id="{60586915-9166-6406-89D4-639D95F5F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8161" y="-274907"/>
            <a:ext cx="1334911" cy="1334911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95621B5E-9CC6-D606-34D2-2C529310196D}"/>
              </a:ext>
            </a:extLst>
          </p:cNvPr>
          <p:cNvSpPr txBox="1"/>
          <p:nvPr/>
        </p:nvSpPr>
        <p:spPr>
          <a:xfrm>
            <a:off x="171797" y="106815"/>
            <a:ext cx="415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venir Heavy" panose="02000503020000020003" pitchFamily="2" charset="0"/>
                <a:cs typeface="Segoe UI" panose="020B0502040204020203" pitchFamily="34" charset="0"/>
              </a:rPr>
              <a:t>QUESTIONS TO ADDRESS: Methods</a:t>
            </a:r>
            <a:endParaRPr lang="en-CH" sz="1800" dirty="0">
              <a:solidFill>
                <a:schemeClr val="bg1"/>
              </a:solidFill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5D43F59-357C-8350-7EF0-BCCDF195A500}"/>
              </a:ext>
            </a:extLst>
          </p:cNvPr>
          <p:cNvSpPr txBox="1">
            <a:spLocks noChangeArrowheads="1"/>
          </p:cNvSpPr>
          <p:nvPr/>
        </p:nvSpPr>
        <p:spPr>
          <a:xfrm>
            <a:off x="566928" y="4108146"/>
            <a:ext cx="7145465" cy="2119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67C2EBE-A8DC-B5C9-E9D6-6EFD4648FE87}"/>
              </a:ext>
            </a:extLst>
          </p:cNvPr>
          <p:cNvGrpSpPr/>
          <p:nvPr/>
        </p:nvGrpSpPr>
        <p:grpSpPr>
          <a:xfrm>
            <a:off x="7812088" y="368300"/>
            <a:ext cx="933620" cy="933620"/>
            <a:chOff x="7556164" y="227242"/>
            <a:chExt cx="1229061" cy="122906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EC06A74-F017-B763-4252-88C38FFA40B5}"/>
                </a:ext>
              </a:extLst>
            </p:cNvPr>
            <p:cNvSpPr/>
            <p:nvPr/>
          </p:nvSpPr>
          <p:spPr>
            <a:xfrm>
              <a:off x="7556164" y="227242"/>
              <a:ext cx="1229061" cy="1229061"/>
            </a:xfrm>
            <a:prstGeom prst="ellipse">
              <a:avLst/>
            </a:prstGeom>
            <a:solidFill>
              <a:srgbClr val="393B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pic>
          <p:nvPicPr>
            <p:cNvPr id="3" name="Graphic 2" descr="Microscope with solid fill">
              <a:extLst>
                <a:ext uri="{FF2B5EF4-FFF2-40B4-BE49-F238E27FC236}">
                  <a16:creationId xmlns:a16="http://schemas.microsoft.com/office/drawing/2014/main" id="{06EB8AEE-4E8D-3FFD-690D-031ACD93C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659444" y="336984"/>
              <a:ext cx="914400" cy="914400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F8CD8DF6-5704-9D25-0362-D6E5C39FC8E3}"/>
              </a:ext>
            </a:extLst>
          </p:cNvPr>
          <p:cNvSpPr txBox="1">
            <a:spLocks noChangeArrowheads="1"/>
          </p:cNvSpPr>
          <p:nvPr/>
        </p:nvSpPr>
        <p:spPr>
          <a:xfrm>
            <a:off x="562780" y="745233"/>
            <a:ext cx="8177995" cy="305910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3350" indent="-13335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800" b="1" dirty="0">
                <a:latin typeface="Avenir Heavy" panose="02000503020000020003" pitchFamily="2" charset="0"/>
                <a:cs typeface="Calibri" panose="020F0502020204030204" pitchFamily="34" charset="0"/>
              </a:rPr>
              <a:t>Technical aspects</a:t>
            </a:r>
          </a:p>
          <a:p>
            <a:pPr marL="398860" lvl="3" indent="-265510">
              <a:lnSpc>
                <a:spcPct val="150000"/>
              </a:lnSpc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Are the </a:t>
            </a:r>
            <a:r>
              <a:rPr lang="en-US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methods</a:t>
            </a:r>
            <a:r>
              <a:rPr lang="en-US" sz="1800" b="1" dirty="0">
                <a:latin typeface="Avenir Book" panose="02000503020000020003" pitchFamily="2" charset="0"/>
                <a:cs typeface="Calibri" panose="020F0502020204030204" pitchFamily="34" charset="0"/>
              </a:rPr>
              <a:t> correctly </a:t>
            </a:r>
            <a:r>
              <a:rPr lang="en-US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described </a:t>
            </a: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and performed?</a:t>
            </a:r>
          </a:p>
          <a:p>
            <a:pPr marL="398860" lvl="3" indent="-265510">
              <a:lnSpc>
                <a:spcPct val="150000"/>
              </a:lnSpc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Are the </a:t>
            </a:r>
            <a:r>
              <a:rPr lang="en-US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number of subjects/experiments sufficient</a:t>
            </a: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? </a:t>
            </a:r>
          </a:p>
          <a:p>
            <a:pPr marL="398860" lvl="3" indent="-265510">
              <a:lnSpc>
                <a:spcPct val="150000"/>
              </a:lnSpc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Are</a:t>
            </a:r>
            <a:r>
              <a:rPr lang="en-US" sz="1800" dirty="0">
                <a:solidFill>
                  <a:schemeClr val="accent2"/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appropriate</a:t>
            </a:r>
            <a:r>
              <a:rPr lang="en-US" sz="1800" dirty="0">
                <a:solidFill>
                  <a:schemeClr val="accent2"/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positive/negative/disease/tissue </a:t>
            </a:r>
            <a:r>
              <a:rPr lang="en-US" sz="1800" b="1" dirty="0">
                <a:solidFill>
                  <a:schemeClr val="accent2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controls</a:t>
            </a: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 used?</a:t>
            </a:r>
          </a:p>
          <a:p>
            <a:pPr marL="398860" lvl="3" indent="-265510">
              <a:lnSpc>
                <a:spcPct val="150000"/>
              </a:lnSpc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Is the </a:t>
            </a:r>
            <a:r>
              <a:rPr lang="en-US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methodology</a:t>
            </a: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 used </a:t>
            </a:r>
            <a:r>
              <a:rPr lang="en-US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up-to-date</a:t>
            </a: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?</a:t>
            </a:r>
          </a:p>
          <a:p>
            <a:pPr marL="398860" lvl="3" indent="-265510">
              <a:lnSpc>
                <a:spcPct val="150000"/>
              </a:lnSpc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Are the main findings supported by </a:t>
            </a:r>
            <a:r>
              <a:rPr lang="en-US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other methods</a:t>
            </a: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?</a:t>
            </a:r>
          </a:p>
          <a:p>
            <a:pPr marL="398860" lvl="3" indent="-265510">
              <a:lnSpc>
                <a:spcPct val="150000"/>
              </a:lnSpc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Is there any risk that impure or </a:t>
            </a:r>
            <a:r>
              <a:rPr lang="en-US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contaminated reagents </a:t>
            </a: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have been used?</a:t>
            </a:r>
          </a:p>
          <a:p>
            <a:pPr marL="398860" lvl="3" indent="-265510">
              <a:lnSpc>
                <a:spcPct val="150000"/>
              </a:lnSpc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Is the </a:t>
            </a:r>
            <a:r>
              <a:rPr lang="en-US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dose of reagents </a:t>
            </a: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and </a:t>
            </a:r>
            <a:r>
              <a:rPr lang="en-US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time of analysis </a:t>
            </a: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appropriate?</a:t>
            </a:r>
            <a:endParaRPr lang="en-US" sz="1800" dirty="0">
              <a:latin typeface="Avenir Book" panose="02000503020000020003" pitchFamily="2" charset="0"/>
            </a:endParaRPr>
          </a:p>
          <a:p>
            <a:pPr lvl="3">
              <a:lnSpc>
                <a:spcPct val="150000"/>
              </a:lnSpc>
            </a:pPr>
            <a:endParaRPr lang="en-US" sz="1800" dirty="0">
              <a:latin typeface="Avenir Book" panose="02000503020000020003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E305279-25BA-512D-49BC-5B2DBC19825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7257" y="4195222"/>
            <a:ext cx="9178513" cy="948278"/>
            <a:chOff x="-17257" y="4195222"/>
            <a:chExt cx="9178513" cy="948278"/>
          </a:xfrm>
        </p:grpSpPr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5C2DFC80-7C08-7B0F-D937-A7B06DAC5C5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195222"/>
              <a:ext cx="9161256" cy="933620"/>
            </a:xfrm>
            <a:prstGeom prst="rtTriangle">
              <a:avLst/>
            </a:prstGeom>
            <a:solidFill>
              <a:srgbClr val="393B8F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F00053A6-B8BD-0625-69CC-A5CDEF90426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-17257" y="4374842"/>
              <a:ext cx="9161256" cy="768658"/>
            </a:xfrm>
            <a:prstGeom prst="rtTriangle">
              <a:avLst/>
            </a:prstGeom>
            <a:solidFill>
              <a:srgbClr val="393B8F">
                <a:alpha val="4092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726207B6-DAE7-6CFE-9A37-AD9CAEA8AE2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523386"/>
              <a:ext cx="9161256" cy="619125"/>
            </a:xfrm>
            <a:prstGeom prst="rtTriangle">
              <a:avLst/>
            </a:prstGeom>
            <a:solidFill>
              <a:srgbClr val="393B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E0D04D1-36E1-30B7-3D51-1CA12F89C4A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90703" y="4646943"/>
              <a:ext cx="9973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PF Highway Gothic" panose="02000506040000020004" pitchFamily="2" charset="0"/>
                  <a:cs typeface="Arial" panose="020B0604020202020204" pitchFamily="34" charset="0"/>
                </a:rPr>
                <a:t>Allergy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4689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1CCF98C-C07D-746C-1241-3565D2B4855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6892819" cy="647642"/>
            <a:chOff x="0" y="0"/>
            <a:chExt cx="6892819" cy="64764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8230AFD-056C-0158-1C4E-14926AC87BB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892819" cy="565613"/>
            </a:xfrm>
            <a:prstGeom prst="rect">
              <a:avLst/>
            </a:prstGeom>
            <a:gradFill>
              <a:gsLst>
                <a:gs pos="0">
                  <a:srgbClr val="6480B6">
                    <a:alpha val="0"/>
                  </a:srgbClr>
                </a:gs>
                <a:gs pos="60000">
                  <a:schemeClr val="accent2"/>
                </a:gs>
                <a:gs pos="100000">
                  <a:srgbClr val="C8500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6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7B6D6F9-635C-6C6D-B7E0-E6B5244933D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01923"/>
              <a:ext cx="6892819" cy="45719"/>
            </a:xfrm>
            <a:prstGeom prst="rect">
              <a:avLst/>
            </a:prstGeom>
            <a:gradFill>
              <a:gsLst>
                <a:gs pos="0">
                  <a:srgbClr val="6480B6">
                    <a:alpha val="0"/>
                  </a:srgbClr>
                </a:gs>
                <a:gs pos="51000">
                  <a:schemeClr val="accent2"/>
                </a:gs>
                <a:gs pos="100000">
                  <a:srgbClr val="C8500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60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D338449-ADB1-624D-4D75-A647326A436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90703" y="4646943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PF Highway Gothic" panose="02000506040000020004" pitchFamily="2" charset="0"/>
                <a:cs typeface="Arial" panose="020B0604020202020204" pitchFamily="34" charset="0"/>
              </a:rPr>
              <a:t>Allergy</a:t>
            </a:r>
          </a:p>
        </p:txBody>
      </p:sp>
      <p:pic>
        <p:nvPicPr>
          <p:cNvPr id="32" name="Graphic 31" descr="Badge Tick1 with solid fill">
            <a:extLst>
              <a:ext uri="{FF2B5EF4-FFF2-40B4-BE49-F238E27FC236}">
                <a16:creationId xmlns:a16="http://schemas.microsoft.com/office/drawing/2014/main" id="{60586915-9166-6406-89D4-639D95F5F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8161" y="-274907"/>
            <a:ext cx="1334911" cy="1334911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95621B5E-9CC6-D606-34D2-2C529310196D}"/>
              </a:ext>
            </a:extLst>
          </p:cNvPr>
          <p:cNvSpPr txBox="1"/>
          <p:nvPr/>
        </p:nvSpPr>
        <p:spPr>
          <a:xfrm>
            <a:off x="179388" y="111825"/>
            <a:ext cx="415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venir Heavy" panose="02000503020000020003" pitchFamily="2" charset="0"/>
                <a:cs typeface="Segoe UI" panose="020B0502040204020203" pitchFamily="34" charset="0"/>
              </a:rPr>
              <a:t>QUESTIONS TO ADDRESS: Methods</a:t>
            </a:r>
            <a:endParaRPr lang="en-CH" sz="1800" dirty="0">
              <a:solidFill>
                <a:schemeClr val="bg1"/>
              </a:solidFill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5D43F59-357C-8350-7EF0-BCCDF195A500}"/>
              </a:ext>
            </a:extLst>
          </p:cNvPr>
          <p:cNvSpPr txBox="1">
            <a:spLocks noChangeArrowheads="1"/>
          </p:cNvSpPr>
          <p:nvPr/>
        </p:nvSpPr>
        <p:spPr>
          <a:xfrm>
            <a:off x="566928" y="4108146"/>
            <a:ext cx="7145465" cy="2119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2014B88-26DD-DE69-7795-831549EACB6E}"/>
              </a:ext>
            </a:extLst>
          </p:cNvPr>
          <p:cNvGrpSpPr/>
          <p:nvPr/>
        </p:nvGrpSpPr>
        <p:grpSpPr>
          <a:xfrm>
            <a:off x="7821588" y="368300"/>
            <a:ext cx="933620" cy="933620"/>
            <a:chOff x="7556164" y="227242"/>
            <a:chExt cx="1229061" cy="122906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EC06A74-F017-B763-4252-88C38FFA40B5}"/>
                </a:ext>
              </a:extLst>
            </p:cNvPr>
            <p:cNvSpPr/>
            <p:nvPr/>
          </p:nvSpPr>
          <p:spPr>
            <a:xfrm>
              <a:off x="7556164" y="227242"/>
              <a:ext cx="1229061" cy="1229061"/>
            </a:xfrm>
            <a:prstGeom prst="ellipse">
              <a:avLst/>
            </a:prstGeom>
            <a:solidFill>
              <a:srgbClr val="393B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pic>
          <p:nvPicPr>
            <p:cNvPr id="9" name="Graphic 8" descr="Research with solid fill">
              <a:extLst>
                <a:ext uri="{FF2B5EF4-FFF2-40B4-BE49-F238E27FC236}">
                  <a16:creationId xmlns:a16="http://schemas.microsoft.com/office/drawing/2014/main" id="{D792EE06-F625-9EF6-1C4E-BF1125457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733983" y="367741"/>
              <a:ext cx="914400" cy="91440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2B35C10-1606-9F79-89C4-29D9043A5A5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7257" y="4195222"/>
            <a:ext cx="9178513" cy="948278"/>
            <a:chOff x="-17257" y="4195222"/>
            <a:chExt cx="9178513" cy="948278"/>
          </a:xfrm>
        </p:grpSpPr>
        <p:sp>
          <p:nvSpPr>
            <p:cNvPr id="3" name="Right Triangle 2">
              <a:extLst>
                <a:ext uri="{FF2B5EF4-FFF2-40B4-BE49-F238E27FC236}">
                  <a16:creationId xmlns:a16="http://schemas.microsoft.com/office/drawing/2014/main" id="{A80ACAC1-B358-E21D-C7AD-8FEFE8617D5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195222"/>
              <a:ext cx="9161256" cy="933620"/>
            </a:xfrm>
            <a:prstGeom prst="rtTriangle">
              <a:avLst/>
            </a:prstGeom>
            <a:solidFill>
              <a:srgbClr val="393B8F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6898461C-52FD-F727-142F-589754BB900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-17257" y="4374842"/>
              <a:ext cx="9161256" cy="768658"/>
            </a:xfrm>
            <a:prstGeom prst="rtTriangle">
              <a:avLst/>
            </a:prstGeom>
            <a:solidFill>
              <a:srgbClr val="393B8F">
                <a:alpha val="4092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47040A5C-61D8-386C-3974-3A84E102B04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523386"/>
              <a:ext cx="9161256" cy="619125"/>
            </a:xfrm>
            <a:prstGeom prst="rtTriangle">
              <a:avLst/>
            </a:prstGeom>
            <a:solidFill>
              <a:srgbClr val="393B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7269F17-2C36-CC7B-281A-3B7FC52BA20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90703" y="4646943"/>
              <a:ext cx="9973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PF Highway Gothic" panose="02000506040000020004" pitchFamily="2" charset="0"/>
                  <a:cs typeface="Arial" panose="020B0604020202020204" pitchFamily="34" charset="0"/>
                </a:rPr>
                <a:t>Allergy</a:t>
              </a:r>
            </a:p>
          </p:txBody>
        </p:sp>
      </p:grpSp>
      <p:pic>
        <p:nvPicPr>
          <p:cNvPr id="15" name="Graphic 14" descr="Chat bubble with solid fill">
            <a:extLst>
              <a:ext uri="{FF2B5EF4-FFF2-40B4-BE49-F238E27FC236}">
                <a16:creationId xmlns:a16="http://schemas.microsoft.com/office/drawing/2014/main" id="{17F3D1B9-3B98-346E-51BD-F9E9919481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2416" y="3827321"/>
            <a:ext cx="564719" cy="564719"/>
          </a:xfrm>
          <a:prstGeom prst="rect">
            <a:avLst/>
          </a:prstGeom>
        </p:spPr>
      </p:pic>
      <p:sp>
        <p:nvSpPr>
          <p:cNvPr id="16" name="Rectangle 3">
            <a:extLst>
              <a:ext uri="{FF2B5EF4-FFF2-40B4-BE49-F238E27FC236}">
                <a16:creationId xmlns:a16="http://schemas.microsoft.com/office/drawing/2014/main" id="{06FEC3D7-9292-337B-C083-5D1F3E354D8D}"/>
              </a:ext>
            </a:extLst>
          </p:cNvPr>
          <p:cNvSpPr txBox="1">
            <a:spLocks noChangeArrowheads="1"/>
          </p:cNvSpPr>
          <p:nvPr/>
        </p:nvSpPr>
        <p:spPr>
          <a:xfrm>
            <a:off x="607230" y="727896"/>
            <a:ext cx="7461849" cy="305910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3350" indent="-133350">
              <a:lnSpc>
                <a:spcPts val="3000"/>
              </a:lnSpc>
              <a:buFont typeface="Arial" panose="020B0604020202020204" pitchFamily="34" charset="0"/>
              <a:buNone/>
            </a:pPr>
            <a:r>
              <a:rPr lang="en-US" sz="1800" b="1" dirty="0">
                <a:latin typeface="Avenir Heavy" panose="02000503020000020003" pitchFamily="2" charset="0"/>
                <a:cs typeface="Calibri" panose="020F0502020204030204" pitchFamily="34" charset="0"/>
              </a:rPr>
              <a:t>Statistics</a:t>
            </a:r>
          </a:p>
          <a:p>
            <a:pPr marL="403622" lvl="3" indent="-269081">
              <a:lnSpc>
                <a:spcPts val="3000"/>
              </a:lnSpc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 Are the correct analyses, tests used? </a:t>
            </a:r>
          </a:p>
          <a:p>
            <a:pPr marL="403622" lvl="3" indent="-269081">
              <a:lnSpc>
                <a:spcPts val="3000"/>
              </a:lnSpc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 Are the test results </a:t>
            </a:r>
            <a:r>
              <a:rPr lang="en-US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accurately interpreted</a:t>
            </a: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?</a:t>
            </a:r>
          </a:p>
          <a:p>
            <a:pPr marL="403622" lvl="3" indent="-269081">
              <a:lnSpc>
                <a:spcPts val="3000"/>
              </a:lnSpc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 Is the statistical analysis </a:t>
            </a:r>
            <a:r>
              <a:rPr lang="en-US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clearly presented</a:t>
            </a: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?</a:t>
            </a:r>
          </a:p>
          <a:p>
            <a:pPr marL="403622" lvl="3" indent="-269081">
              <a:lnSpc>
                <a:spcPts val="3000"/>
              </a:lnSpc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 Is an </a:t>
            </a:r>
            <a:r>
              <a:rPr lang="en-US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expert consulted </a:t>
            </a: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for sophisticated tests?</a:t>
            </a:r>
          </a:p>
          <a:p>
            <a:pPr marL="403622" lvl="3" indent="-269081">
              <a:lnSpc>
                <a:spcPts val="3000"/>
              </a:lnSpc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 Should the reviewer </a:t>
            </a:r>
            <a:r>
              <a:rPr lang="en-US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suggest having a biostatistics expert review </a:t>
            </a: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the manuscript</a:t>
            </a:r>
            <a:r>
              <a:rPr lang="tr-TR" sz="1800" dirty="0">
                <a:latin typeface="Avenir Book" panose="02000503020000020003" pitchFamily="2" charset="0"/>
                <a:cs typeface="Calibri" panose="020F0502020204030204" pitchFamily="34" charset="0"/>
              </a:rPr>
              <a:t>?</a:t>
            </a:r>
            <a:endParaRPr lang="en-CH" sz="1800" dirty="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E1A197-30A7-1DB3-D09C-95728A9101D6}"/>
              </a:ext>
            </a:extLst>
          </p:cNvPr>
          <p:cNvSpPr txBox="1"/>
          <p:nvPr/>
        </p:nvSpPr>
        <p:spPr>
          <a:xfrm>
            <a:off x="778398" y="3788384"/>
            <a:ext cx="7856315" cy="471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4541" lvl="3" indent="0">
              <a:lnSpc>
                <a:spcPct val="150000"/>
              </a:lnSpc>
              <a:buNone/>
            </a:pPr>
            <a:r>
              <a:rPr lang="en-CH" sz="1800" i="1" dirty="0">
                <a:solidFill>
                  <a:srgbClr val="2E478E"/>
                </a:solidFill>
                <a:latin typeface="Avenir Light Oblique" panose="020B0402020203090204" pitchFamily="34" charset="77"/>
                <a:cs typeface="Calibri" panose="020F0502020204030204" pitchFamily="34" charset="0"/>
              </a:rPr>
              <a:t>Big data era has started and good statistics will be eternally important</a:t>
            </a:r>
            <a:endParaRPr lang="en-US" sz="1800" i="1" dirty="0">
              <a:solidFill>
                <a:srgbClr val="2E478E"/>
              </a:solidFill>
              <a:latin typeface="Avenir Light Oblique" panose="020B0402020203090204" pitchFamily="34" charset="7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896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5C7610C-C10A-2F26-B1CF-F640B8B389C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6892819" cy="647642"/>
            <a:chOff x="0" y="0"/>
            <a:chExt cx="6892819" cy="64764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D5D6D57-FCE4-163B-FA85-D2E0E1C2DA9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892819" cy="565613"/>
            </a:xfrm>
            <a:prstGeom prst="rect">
              <a:avLst/>
            </a:prstGeom>
            <a:gradFill>
              <a:gsLst>
                <a:gs pos="0">
                  <a:srgbClr val="6480B6">
                    <a:alpha val="0"/>
                  </a:srgbClr>
                </a:gs>
                <a:gs pos="60000">
                  <a:schemeClr val="accent2"/>
                </a:gs>
                <a:gs pos="100000">
                  <a:srgbClr val="C8500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6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CCA3315-4B3B-AF4E-2E12-CC2B823F41F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01923"/>
              <a:ext cx="6892819" cy="45719"/>
            </a:xfrm>
            <a:prstGeom prst="rect">
              <a:avLst/>
            </a:prstGeom>
            <a:gradFill>
              <a:gsLst>
                <a:gs pos="0">
                  <a:srgbClr val="6480B6">
                    <a:alpha val="0"/>
                  </a:srgbClr>
                </a:gs>
                <a:gs pos="51000">
                  <a:schemeClr val="accent2"/>
                </a:gs>
                <a:gs pos="100000">
                  <a:srgbClr val="C8500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60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D338449-ADB1-624D-4D75-A647326A436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90703" y="4646943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PF Highway Gothic" panose="02000506040000020004" pitchFamily="2" charset="0"/>
                <a:cs typeface="Arial" panose="020B0604020202020204" pitchFamily="34" charset="0"/>
              </a:rPr>
              <a:t>Allergy</a:t>
            </a:r>
          </a:p>
        </p:txBody>
      </p:sp>
      <p:pic>
        <p:nvPicPr>
          <p:cNvPr id="32" name="Graphic 31" descr="Badge Tick1 with solid fill">
            <a:extLst>
              <a:ext uri="{FF2B5EF4-FFF2-40B4-BE49-F238E27FC236}">
                <a16:creationId xmlns:a16="http://schemas.microsoft.com/office/drawing/2014/main" id="{60586915-9166-6406-89D4-639D95F5F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8161" y="-274907"/>
            <a:ext cx="1334911" cy="1334911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95621B5E-9CC6-D606-34D2-2C529310196D}"/>
              </a:ext>
            </a:extLst>
          </p:cNvPr>
          <p:cNvSpPr txBox="1"/>
          <p:nvPr/>
        </p:nvSpPr>
        <p:spPr>
          <a:xfrm>
            <a:off x="179388" y="111825"/>
            <a:ext cx="4714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venir Heavy" panose="02000503020000020003" pitchFamily="2" charset="0"/>
                <a:cs typeface="Segoe UI" panose="020B0502040204020203" pitchFamily="34" charset="0"/>
              </a:rPr>
              <a:t>DATA PRESENTATION: Tables and Figures</a:t>
            </a:r>
            <a:endParaRPr lang="en-CH" sz="1800" dirty="0">
              <a:solidFill>
                <a:schemeClr val="bg1"/>
              </a:solidFill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5D43F59-357C-8350-7EF0-BCCDF195A500}"/>
              </a:ext>
            </a:extLst>
          </p:cNvPr>
          <p:cNvSpPr txBox="1">
            <a:spLocks noChangeArrowheads="1"/>
          </p:cNvSpPr>
          <p:nvPr/>
        </p:nvSpPr>
        <p:spPr>
          <a:xfrm>
            <a:off x="566928" y="4108146"/>
            <a:ext cx="7145465" cy="2119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CD8DF6-5704-9D25-0362-D6E5C39FC8E3}"/>
              </a:ext>
            </a:extLst>
          </p:cNvPr>
          <p:cNvSpPr txBox="1">
            <a:spLocks noChangeArrowheads="1"/>
          </p:cNvSpPr>
          <p:nvPr/>
        </p:nvSpPr>
        <p:spPr>
          <a:xfrm>
            <a:off x="278717" y="1215861"/>
            <a:ext cx="8190865" cy="263850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5528" lvl="3" indent="-285750">
              <a:lnSpc>
                <a:spcPct val="160000"/>
              </a:lnSpc>
              <a:buFont typeface="Wingdings" pitchFamily="2" charset="2"/>
              <a:buChar char="§"/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Is the decision to use either a </a:t>
            </a:r>
            <a:r>
              <a:rPr lang="en-US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table or graph </a:t>
            </a: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correct?</a:t>
            </a:r>
          </a:p>
          <a:p>
            <a:pPr marL="415528" lvl="3" indent="-285750">
              <a:lnSpc>
                <a:spcPct val="160000"/>
              </a:lnSpc>
              <a:buFont typeface="Wingdings" pitchFamily="2" charset="2"/>
              <a:buChar char="§"/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If a graph is used, is the</a:t>
            </a:r>
            <a:r>
              <a:rPr lang="en-US" sz="1800" dirty="0">
                <a:solidFill>
                  <a:srgbClr val="C85001"/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type of the selected graph</a:t>
            </a:r>
            <a:r>
              <a:rPr lang="en-US" sz="1800" b="1" dirty="0">
                <a:solidFill>
                  <a:schemeClr val="accent2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correct?</a:t>
            </a:r>
          </a:p>
          <a:p>
            <a:pPr marL="415528" lvl="3" indent="-285750">
              <a:lnSpc>
                <a:spcPct val="160000"/>
              </a:lnSpc>
              <a:buFont typeface="Wingdings" pitchFamily="2" charset="2"/>
              <a:buChar char="§"/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Is the data presentation </a:t>
            </a:r>
            <a:r>
              <a:rPr lang="en-US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accurate and well-structured</a:t>
            </a: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?</a:t>
            </a:r>
          </a:p>
          <a:p>
            <a:pPr marL="415528" lvl="3" indent="-285750">
              <a:lnSpc>
                <a:spcPct val="160000"/>
              </a:lnSpc>
              <a:buFont typeface="Wingdings" pitchFamily="2" charset="2"/>
              <a:buChar char="§"/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Do the </a:t>
            </a:r>
            <a:r>
              <a:rPr lang="en-US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numbers add up</a:t>
            </a: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, if total number is known or percentage is used?</a:t>
            </a:r>
          </a:p>
          <a:p>
            <a:pPr marL="415528" lvl="3" indent="-285750">
              <a:lnSpc>
                <a:spcPct val="160000"/>
              </a:lnSpc>
              <a:buFont typeface="Wingdings" pitchFamily="2" charset="2"/>
              <a:buChar char="§"/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Are the </a:t>
            </a:r>
            <a:r>
              <a:rPr lang="en-US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data consistent </a:t>
            </a: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with the body of the paper?</a:t>
            </a:r>
          </a:p>
          <a:p>
            <a:pPr marL="415528" lvl="3" indent="-285750">
              <a:lnSpc>
                <a:spcPct val="160000"/>
              </a:lnSpc>
              <a:buFont typeface="Wingdings" pitchFamily="2" charset="2"/>
              <a:buChar char="§"/>
            </a:pPr>
            <a:endParaRPr lang="en-US" sz="1800" dirty="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A47B40B-C556-0DF5-A3A9-AE8574C7078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820875" y="368300"/>
            <a:ext cx="919900" cy="919900"/>
            <a:chOff x="7820875" y="368300"/>
            <a:chExt cx="919900" cy="9199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EC06A74-F017-B763-4252-88C38FFA40B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820875" y="368300"/>
              <a:ext cx="919900" cy="919900"/>
            </a:xfrm>
            <a:prstGeom prst="ellipse">
              <a:avLst/>
            </a:prstGeom>
            <a:solidFill>
              <a:srgbClr val="393B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pic>
          <p:nvPicPr>
            <p:cNvPr id="7" name="Graphic 6" descr="Statistics outline">
              <a:extLst>
                <a:ext uri="{FF2B5EF4-FFF2-40B4-BE49-F238E27FC236}">
                  <a16:creationId xmlns:a16="http://schemas.microsoft.com/office/drawing/2014/main" id="{FBFDE9B4-B643-1BD2-90CD-0D6C350D6816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49305" y="481156"/>
              <a:ext cx="670749" cy="670749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D8987A7-179B-F563-9636-2BBEDB163A7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7257" y="4195222"/>
            <a:ext cx="9178513" cy="948278"/>
            <a:chOff x="-17257" y="4195222"/>
            <a:chExt cx="9178513" cy="948278"/>
          </a:xfrm>
        </p:grpSpPr>
        <p:sp>
          <p:nvSpPr>
            <p:cNvPr id="3" name="Right Triangle 2">
              <a:extLst>
                <a:ext uri="{FF2B5EF4-FFF2-40B4-BE49-F238E27FC236}">
                  <a16:creationId xmlns:a16="http://schemas.microsoft.com/office/drawing/2014/main" id="{575FD02F-A21D-9C0D-2B35-36967705E87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195222"/>
              <a:ext cx="9161256" cy="933620"/>
            </a:xfrm>
            <a:prstGeom prst="rtTriangle">
              <a:avLst/>
            </a:prstGeom>
            <a:solidFill>
              <a:srgbClr val="393B8F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8B45E28D-B940-7B43-61AF-F4028792F4A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-17257" y="4374842"/>
              <a:ext cx="9161256" cy="768658"/>
            </a:xfrm>
            <a:prstGeom prst="rtTriangle">
              <a:avLst/>
            </a:prstGeom>
            <a:solidFill>
              <a:srgbClr val="393B8F">
                <a:alpha val="4092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41F5AF0A-FC5D-5153-9E36-1E78312B537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523386"/>
              <a:ext cx="9161256" cy="619125"/>
            </a:xfrm>
            <a:prstGeom prst="rtTriangle">
              <a:avLst/>
            </a:prstGeom>
            <a:solidFill>
              <a:srgbClr val="393B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5A9F82D-CB64-EB7D-C34F-CD98214EEC58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90703" y="4646943"/>
              <a:ext cx="9973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PF Highway Gothic" panose="02000506040000020004" pitchFamily="2" charset="0"/>
                  <a:cs typeface="Arial" panose="020B0604020202020204" pitchFamily="34" charset="0"/>
                </a:rPr>
                <a:t>Allergy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7291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A1387-A691-4F89-0DE9-924F85037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1607E09-7C45-996C-00B0-87224CA5F20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6892819" cy="647642"/>
            <a:chOff x="0" y="0"/>
            <a:chExt cx="6892819" cy="64764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4DEE2FB-A8EE-66DE-747B-66C0D49D080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892819" cy="565613"/>
            </a:xfrm>
            <a:prstGeom prst="rect">
              <a:avLst/>
            </a:prstGeom>
            <a:gradFill>
              <a:gsLst>
                <a:gs pos="0">
                  <a:srgbClr val="6480B6">
                    <a:alpha val="0"/>
                  </a:srgbClr>
                </a:gs>
                <a:gs pos="60000">
                  <a:schemeClr val="accent2"/>
                </a:gs>
                <a:gs pos="100000">
                  <a:srgbClr val="C8500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6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B7C8D9B-C298-6BBC-C6E9-8946E3ED72E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01923"/>
              <a:ext cx="6892819" cy="45719"/>
            </a:xfrm>
            <a:prstGeom prst="rect">
              <a:avLst/>
            </a:prstGeom>
            <a:gradFill>
              <a:gsLst>
                <a:gs pos="0">
                  <a:srgbClr val="6480B6">
                    <a:alpha val="0"/>
                  </a:srgbClr>
                </a:gs>
                <a:gs pos="51000">
                  <a:schemeClr val="accent2"/>
                </a:gs>
                <a:gs pos="100000">
                  <a:srgbClr val="C8500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60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205D2BA-C817-3EBE-55C3-3552CB3A2F4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90703" y="4646943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PF Highway Gothic" panose="02000506040000020004" pitchFamily="2" charset="0"/>
                <a:cs typeface="Arial" panose="020B0604020202020204" pitchFamily="34" charset="0"/>
              </a:rPr>
              <a:t>Allergy</a:t>
            </a:r>
          </a:p>
        </p:txBody>
      </p:sp>
      <p:pic>
        <p:nvPicPr>
          <p:cNvPr id="32" name="Graphic 31" descr="Badge Tick1 with solid fill">
            <a:extLst>
              <a:ext uri="{FF2B5EF4-FFF2-40B4-BE49-F238E27FC236}">
                <a16:creationId xmlns:a16="http://schemas.microsoft.com/office/drawing/2014/main" id="{2E2F47D3-3727-2B91-6701-FCD91D635C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8161" y="-274907"/>
            <a:ext cx="1334911" cy="1334911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B512A741-E909-7138-74F5-4CA938F676B4}"/>
              </a:ext>
            </a:extLst>
          </p:cNvPr>
          <p:cNvSpPr txBox="1"/>
          <p:nvPr/>
        </p:nvSpPr>
        <p:spPr>
          <a:xfrm>
            <a:off x="179388" y="111825"/>
            <a:ext cx="4714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venir Heavy" panose="02000503020000020003" pitchFamily="2" charset="0"/>
                <a:cs typeface="Segoe UI" panose="020B0502040204020203" pitchFamily="34" charset="0"/>
              </a:rPr>
              <a:t>DATA PRESENTATION: Tables and Figures</a:t>
            </a:r>
            <a:endParaRPr lang="en-CH" sz="1800" dirty="0">
              <a:solidFill>
                <a:schemeClr val="bg1"/>
              </a:solidFill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2FD4EFB9-7BD8-116C-0CE2-BCFD5F1C86BD}"/>
              </a:ext>
            </a:extLst>
          </p:cNvPr>
          <p:cNvSpPr txBox="1">
            <a:spLocks noChangeArrowheads="1"/>
          </p:cNvSpPr>
          <p:nvPr/>
        </p:nvSpPr>
        <p:spPr>
          <a:xfrm>
            <a:off x="566928" y="4108146"/>
            <a:ext cx="7145465" cy="2119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FB130A-BFC9-110E-E02C-289D2D81CACC}"/>
              </a:ext>
            </a:extLst>
          </p:cNvPr>
          <p:cNvSpPr txBox="1">
            <a:spLocks noChangeArrowheads="1"/>
          </p:cNvSpPr>
          <p:nvPr/>
        </p:nvSpPr>
        <p:spPr>
          <a:xfrm>
            <a:off x="278718" y="1227435"/>
            <a:ext cx="8190865" cy="352939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5528" lvl="3" indent="-285750">
              <a:lnSpc>
                <a:spcPct val="160000"/>
              </a:lnSpc>
              <a:buFont typeface="Wingdings" pitchFamily="2" charset="2"/>
              <a:buChar char="§"/>
            </a:pP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Are the </a:t>
            </a:r>
            <a:r>
              <a:rPr lang="en-GB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tables and figures </a:t>
            </a: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clearly </a:t>
            </a:r>
            <a:r>
              <a:rPr lang="en-GB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labelled</a:t>
            </a: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?</a:t>
            </a:r>
          </a:p>
          <a:p>
            <a:pPr marL="415528" lvl="3" indent="-285750">
              <a:lnSpc>
                <a:spcPct val="160000"/>
              </a:lnSpc>
              <a:buFont typeface="Wingdings" pitchFamily="2" charset="2"/>
              <a:buChar char="§"/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Is there any missing or duplicate information?</a:t>
            </a:r>
          </a:p>
          <a:p>
            <a:pPr marL="415528" lvl="3" indent="-285750">
              <a:lnSpc>
                <a:spcPct val="160000"/>
              </a:lnSpc>
              <a:buFont typeface="Wingdings" pitchFamily="2" charset="2"/>
              <a:buChar char="§"/>
            </a:pPr>
            <a:r>
              <a:rPr lang="en-CH" sz="1800" dirty="0">
                <a:latin typeface="Avenir Book" panose="02000503020000020003" pitchFamily="2" charset="0"/>
                <a:cs typeface="Calibri" panose="020F0502020204030204" pitchFamily="34" charset="0"/>
              </a:rPr>
              <a:t>Are</a:t>
            </a: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 the </a:t>
            </a:r>
            <a:r>
              <a:rPr lang="en-US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number</a:t>
            </a:r>
            <a:r>
              <a:rPr lang="en-CH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s</a:t>
            </a:r>
            <a:r>
              <a:rPr lang="en-US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 of tables and figures within the limits </a:t>
            </a: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of the journal?</a:t>
            </a:r>
          </a:p>
          <a:p>
            <a:pPr marL="415528" lvl="3" indent="-285750">
              <a:lnSpc>
                <a:spcPct val="160000"/>
              </a:lnSpc>
              <a:buFont typeface="Wingdings" pitchFamily="2" charset="2"/>
              <a:buChar char="§"/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Are the number of study samples and ‘n’ matching and differences reasonably explained?</a:t>
            </a:r>
          </a:p>
          <a:p>
            <a:pPr marL="415528" lvl="3" indent="-285750">
              <a:lnSpc>
                <a:spcPct val="160000"/>
              </a:lnSpc>
              <a:buFont typeface="Wingdings" pitchFamily="2" charset="2"/>
              <a:buChar char="§"/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Are </a:t>
            </a:r>
            <a:r>
              <a:rPr lang="en-US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conclusions</a:t>
            </a: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 from the shown data </a:t>
            </a:r>
            <a:r>
              <a:rPr lang="en-US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consistent</a:t>
            </a: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353FA9B-DE10-C247-2FE7-7B6A24BCF3F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820875" y="368300"/>
            <a:ext cx="919900" cy="919900"/>
            <a:chOff x="7820875" y="368300"/>
            <a:chExt cx="919900" cy="9199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6480E74-FE75-9BA6-7570-4868C92CF69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820875" y="368300"/>
              <a:ext cx="919900" cy="919900"/>
            </a:xfrm>
            <a:prstGeom prst="ellipse">
              <a:avLst/>
            </a:prstGeom>
            <a:solidFill>
              <a:srgbClr val="393B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pic>
          <p:nvPicPr>
            <p:cNvPr id="7" name="Graphic 6" descr="Statistics outline">
              <a:extLst>
                <a:ext uri="{FF2B5EF4-FFF2-40B4-BE49-F238E27FC236}">
                  <a16:creationId xmlns:a16="http://schemas.microsoft.com/office/drawing/2014/main" id="{9446FF28-B515-DE6D-B9C9-39F743DA85C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49305" y="481156"/>
              <a:ext cx="670749" cy="670749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5D07585-2D58-5263-F2F5-2000DDDD334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7257" y="4195222"/>
            <a:ext cx="9178513" cy="948278"/>
            <a:chOff x="-17257" y="4195222"/>
            <a:chExt cx="9178513" cy="948278"/>
          </a:xfrm>
        </p:grpSpPr>
        <p:sp>
          <p:nvSpPr>
            <p:cNvPr id="3" name="Right Triangle 2">
              <a:extLst>
                <a:ext uri="{FF2B5EF4-FFF2-40B4-BE49-F238E27FC236}">
                  <a16:creationId xmlns:a16="http://schemas.microsoft.com/office/drawing/2014/main" id="{A5229738-F0AC-BAA0-085A-C4F980DDE92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195222"/>
              <a:ext cx="9161256" cy="933620"/>
            </a:xfrm>
            <a:prstGeom prst="rtTriangle">
              <a:avLst/>
            </a:prstGeom>
            <a:solidFill>
              <a:srgbClr val="393B8F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A45C19CE-A0BA-86E7-E1C5-907BA4AACB3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-17257" y="4374842"/>
              <a:ext cx="9161256" cy="768658"/>
            </a:xfrm>
            <a:prstGeom prst="rtTriangle">
              <a:avLst/>
            </a:prstGeom>
            <a:solidFill>
              <a:srgbClr val="393B8F">
                <a:alpha val="4092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3D46336D-9761-8D9A-3C61-4B65421FCD8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523386"/>
              <a:ext cx="9161256" cy="619125"/>
            </a:xfrm>
            <a:prstGeom prst="rtTriangle">
              <a:avLst/>
            </a:prstGeom>
            <a:solidFill>
              <a:srgbClr val="393B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87CCB34-89A9-9637-826B-77A196E7AF0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90703" y="4646943"/>
              <a:ext cx="9973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PF Highway Gothic" panose="02000506040000020004" pitchFamily="2" charset="0"/>
                  <a:cs typeface="Arial" panose="020B0604020202020204" pitchFamily="34" charset="0"/>
                </a:rPr>
                <a:t>Allergy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5475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06D3B7F-00FD-E8E7-0E4F-66823671E5B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6892819" cy="647642"/>
            <a:chOff x="0" y="0"/>
            <a:chExt cx="6892819" cy="64764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6E50CE3-1485-95C2-8067-78107269224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892819" cy="565613"/>
            </a:xfrm>
            <a:prstGeom prst="rect">
              <a:avLst/>
            </a:prstGeom>
            <a:gradFill>
              <a:gsLst>
                <a:gs pos="0">
                  <a:srgbClr val="6480B6">
                    <a:alpha val="0"/>
                  </a:srgbClr>
                </a:gs>
                <a:gs pos="60000">
                  <a:schemeClr val="accent2"/>
                </a:gs>
                <a:gs pos="100000">
                  <a:srgbClr val="C8500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6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5F5763D-19FC-755E-7EDC-15CA400761A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01923"/>
              <a:ext cx="6892819" cy="45719"/>
            </a:xfrm>
            <a:prstGeom prst="rect">
              <a:avLst/>
            </a:prstGeom>
            <a:gradFill>
              <a:gsLst>
                <a:gs pos="0">
                  <a:srgbClr val="6480B6">
                    <a:alpha val="0"/>
                  </a:srgbClr>
                </a:gs>
                <a:gs pos="51000">
                  <a:schemeClr val="accent2"/>
                </a:gs>
                <a:gs pos="100000">
                  <a:srgbClr val="C8500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60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D338449-ADB1-624D-4D75-A647326A436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90703" y="4646943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PF Highway Gothic" panose="02000506040000020004" pitchFamily="2" charset="0"/>
                <a:cs typeface="Arial" panose="020B0604020202020204" pitchFamily="34" charset="0"/>
              </a:rPr>
              <a:t>Allergy</a:t>
            </a:r>
          </a:p>
        </p:txBody>
      </p:sp>
      <p:pic>
        <p:nvPicPr>
          <p:cNvPr id="32" name="Graphic 31" descr="Badge Tick1 with solid fill">
            <a:extLst>
              <a:ext uri="{FF2B5EF4-FFF2-40B4-BE49-F238E27FC236}">
                <a16:creationId xmlns:a16="http://schemas.microsoft.com/office/drawing/2014/main" id="{60586915-9166-6406-89D4-639D95F5F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8161" y="-274907"/>
            <a:ext cx="1334911" cy="1334911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95621B5E-9CC6-D606-34D2-2C529310196D}"/>
              </a:ext>
            </a:extLst>
          </p:cNvPr>
          <p:cNvSpPr txBox="1"/>
          <p:nvPr/>
        </p:nvSpPr>
        <p:spPr>
          <a:xfrm>
            <a:off x="143762" y="111824"/>
            <a:ext cx="4714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venir Heavy" panose="02000503020000020003" pitchFamily="2" charset="0"/>
                <a:cs typeface="Segoe UI" panose="020B0502040204020203" pitchFamily="34" charset="0"/>
              </a:rPr>
              <a:t>DATA PRESENTATION: Tables and Figures</a:t>
            </a:r>
            <a:endParaRPr lang="en-CH" sz="1800" dirty="0">
              <a:solidFill>
                <a:schemeClr val="bg1"/>
              </a:solidFill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5D43F59-357C-8350-7EF0-BCCDF195A500}"/>
              </a:ext>
            </a:extLst>
          </p:cNvPr>
          <p:cNvSpPr txBox="1">
            <a:spLocks noChangeArrowheads="1"/>
          </p:cNvSpPr>
          <p:nvPr/>
        </p:nvSpPr>
        <p:spPr>
          <a:xfrm>
            <a:off x="566928" y="4108146"/>
            <a:ext cx="7145465" cy="2119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CD8DF6-5704-9D25-0362-D6E5C39FC8E3}"/>
              </a:ext>
            </a:extLst>
          </p:cNvPr>
          <p:cNvSpPr txBox="1">
            <a:spLocks noChangeArrowheads="1"/>
          </p:cNvSpPr>
          <p:nvPr/>
        </p:nvSpPr>
        <p:spPr>
          <a:xfrm>
            <a:off x="385975" y="1602930"/>
            <a:ext cx="8945207" cy="305910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0291" lvl="3" indent="-28575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Is </a:t>
            </a:r>
            <a:r>
              <a:rPr lang="en-US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original data shown </a:t>
            </a: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(flow cytometry, western blots, immune histology)</a:t>
            </a:r>
            <a:b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</a:b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instead of bar graphs</a:t>
            </a:r>
            <a:r>
              <a:rPr lang="tr-TR" sz="1800" dirty="0">
                <a:latin typeface="Avenir Book" panose="02000503020000020003" pitchFamily="2" charset="0"/>
                <a:cs typeface="Calibri" panose="020F0502020204030204" pitchFamily="34" charset="0"/>
              </a:rPr>
              <a:t>?</a:t>
            </a:r>
            <a:endParaRPr lang="en-US" sz="1800" dirty="0"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 marL="420291" lvl="3" indent="-28575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Are </a:t>
            </a:r>
            <a:r>
              <a:rPr lang="en-US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all the shown data necessary </a:t>
            </a: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to be kept in the original text? </a:t>
            </a:r>
          </a:p>
          <a:p>
            <a:pPr marL="420291" lvl="3" indent="-28575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Are the </a:t>
            </a:r>
            <a:r>
              <a:rPr lang="en-GB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controls</a:t>
            </a: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 clearly presented?</a:t>
            </a:r>
            <a:endParaRPr lang="en-US" sz="1800" dirty="0"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 marL="420291" lvl="3" indent="-28575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Is the </a:t>
            </a:r>
            <a:r>
              <a:rPr lang="en-GB" sz="1800" b="1" i="1" dirty="0">
                <a:solidFill>
                  <a:srgbClr val="C85001"/>
                </a:solidFill>
                <a:latin typeface="Avenir Heavy Oblique" panose="02000503020000020003" pitchFamily="2" charset="0"/>
                <a:cs typeface="Calibri" panose="020F0502020204030204" pitchFamily="34" charset="0"/>
              </a:rPr>
              <a:t>Online repository </a:t>
            </a: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efficiently used?</a:t>
            </a:r>
            <a:endParaRPr lang="en-GB" sz="1800" dirty="0">
              <a:latin typeface="Avenir Book" panose="02000503020000020003" pitchFamily="2" charset="0"/>
            </a:endParaRPr>
          </a:p>
          <a:p>
            <a:pPr marL="583406" lvl="3" indent="-285750">
              <a:lnSpc>
                <a:spcPct val="110000"/>
              </a:lnSpc>
              <a:buFont typeface="Wingdings" pitchFamily="2" charset="2"/>
              <a:buChar char="§"/>
            </a:pPr>
            <a:endParaRPr lang="en-US" sz="1800" dirty="0">
              <a:latin typeface="Avenir Book" panose="02000503020000020003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41AE927-B89B-7961-90A0-575C311EC80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7257" y="4195222"/>
            <a:ext cx="9178513" cy="948278"/>
            <a:chOff x="-17257" y="4195222"/>
            <a:chExt cx="9178513" cy="948278"/>
          </a:xfrm>
        </p:grpSpPr>
        <p:sp>
          <p:nvSpPr>
            <p:cNvPr id="3" name="Right Triangle 2">
              <a:extLst>
                <a:ext uri="{FF2B5EF4-FFF2-40B4-BE49-F238E27FC236}">
                  <a16:creationId xmlns:a16="http://schemas.microsoft.com/office/drawing/2014/main" id="{401F04C7-5ED2-E4BE-9F21-A07F8933247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195222"/>
              <a:ext cx="9161256" cy="933620"/>
            </a:xfrm>
            <a:prstGeom prst="rtTriangle">
              <a:avLst/>
            </a:prstGeom>
            <a:solidFill>
              <a:srgbClr val="393B8F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0D63BAF9-04D7-D749-360D-BEF9C71B2E0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-17257" y="4374842"/>
              <a:ext cx="9161256" cy="768658"/>
            </a:xfrm>
            <a:prstGeom prst="rtTriangle">
              <a:avLst/>
            </a:prstGeom>
            <a:solidFill>
              <a:srgbClr val="393B8F">
                <a:alpha val="4092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F4FE0A30-6D4A-C857-3882-276C262F720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523386"/>
              <a:ext cx="9161256" cy="619125"/>
            </a:xfrm>
            <a:prstGeom prst="rtTriangle">
              <a:avLst/>
            </a:prstGeom>
            <a:solidFill>
              <a:srgbClr val="393B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99D5B8C-CE0C-604F-D862-4375208AF448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90703" y="4646943"/>
              <a:ext cx="9973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PF Highway Gothic" panose="02000506040000020004" pitchFamily="2" charset="0"/>
                  <a:cs typeface="Arial" panose="020B0604020202020204" pitchFamily="34" charset="0"/>
                </a:rPr>
                <a:t>Allergy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9473EA3-6B26-C2A2-D0DD-5DC151A8B516}"/>
              </a:ext>
            </a:extLst>
          </p:cNvPr>
          <p:cNvGrpSpPr/>
          <p:nvPr/>
        </p:nvGrpSpPr>
        <p:grpSpPr>
          <a:xfrm>
            <a:off x="7820875" y="368300"/>
            <a:ext cx="919900" cy="919900"/>
            <a:chOff x="7820875" y="368300"/>
            <a:chExt cx="919900" cy="9199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EBF951C-7823-FCC0-B564-5A2D514292D8}"/>
                </a:ext>
              </a:extLst>
            </p:cNvPr>
            <p:cNvSpPr/>
            <p:nvPr/>
          </p:nvSpPr>
          <p:spPr>
            <a:xfrm>
              <a:off x="7820875" y="368300"/>
              <a:ext cx="919900" cy="919900"/>
            </a:xfrm>
            <a:prstGeom prst="ellipse">
              <a:avLst/>
            </a:prstGeom>
            <a:solidFill>
              <a:srgbClr val="393B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pic>
          <p:nvPicPr>
            <p:cNvPr id="16" name="Graphic 15" descr="Statistics outline">
              <a:extLst>
                <a:ext uri="{FF2B5EF4-FFF2-40B4-BE49-F238E27FC236}">
                  <a16:creationId xmlns:a16="http://schemas.microsoft.com/office/drawing/2014/main" id="{41840F3B-5E47-4F8B-49DC-499E768461AE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49305" y="481156"/>
              <a:ext cx="670749" cy="6707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6813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32583EE-A329-BEB2-68F9-52D0796115B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6892819" cy="647642"/>
            <a:chOff x="0" y="0"/>
            <a:chExt cx="6892819" cy="64764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9B57E47-AAC9-D4BD-F7C8-C47F110FD9F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892819" cy="565613"/>
            </a:xfrm>
            <a:prstGeom prst="rect">
              <a:avLst/>
            </a:prstGeom>
            <a:gradFill>
              <a:gsLst>
                <a:gs pos="0">
                  <a:srgbClr val="6480B6">
                    <a:alpha val="0"/>
                  </a:srgbClr>
                </a:gs>
                <a:gs pos="60000">
                  <a:schemeClr val="accent2"/>
                </a:gs>
                <a:gs pos="100000">
                  <a:srgbClr val="C8500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6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8C959F9-F524-9825-4D53-43443869FAC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01923"/>
              <a:ext cx="6892819" cy="45719"/>
            </a:xfrm>
            <a:prstGeom prst="rect">
              <a:avLst/>
            </a:prstGeom>
            <a:gradFill>
              <a:gsLst>
                <a:gs pos="0">
                  <a:srgbClr val="6480B6">
                    <a:alpha val="0"/>
                  </a:srgbClr>
                </a:gs>
                <a:gs pos="51000">
                  <a:schemeClr val="accent2"/>
                </a:gs>
                <a:gs pos="100000">
                  <a:srgbClr val="C8500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60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D338449-ADB1-624D-4D75-A647326A436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90703" y="4646943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PF Highway Gothic" panose="02000506040000020004" pitchFamily="2" charset="0"/>
                <a:cs typeface="Arial" panose="020B0604020202020204" pitchFamily="34" charset="0"/>
              </a:rPr>
              <a:t>Allergy</a:t>
            </a:r>
          </a:p>
        </p:txBody>
      </p:sp>
      <p:pic>
        <p:nvPicPr>
          <p:cNvPr id="32" name="Graphic 31" descr="Badge Tick1 with solid fill">
            <a:extLst>
              <a:ext uri="{FF2B5EF4-FFF2-40B4-BE49-F238E27FC236}">
                <a16:creationId xmlns:a16="http://schemas.microsoft.com/office/drawing/2014/main" id="{60586915-9166-6406-89D4-639D95F5F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8161" y="-274907"/>
            <a:ext cx="1334911" cy="1334911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95621B5E-9CC6-D606-34D2-2C529310196D}"/>
              </a:ext>
            </a:extLst>
          </p:cNvPr>
          <p:cNvSpPr txBox="1"/>
          <p:nvPr/>
        </p:nvSpPr>
        <p:spPr>
          <a:xfrm>
            <a:off x="163025" y="110015"/>
            <a:ext cx="4318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venir Heavy" panose="02000503020000020003" pitchFamily="2" charset="0"/>
                <a:cs typeface="Segoe UI" panose="020B0502040204020203" pitchFamily="34" charset="0"/>
              </a:rPr>
              <a:t>QUESTIONS TO ADDRESS: Discussion</a:t>
            </a:r>
            <a:endParaRPr lang="en-CH" sz="1800" dirty="0">
              <a:solidFill>
                <a:schemeClr val="bg1"/>
              </a:solidFill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5D43F59-357C-8350-7EF0-BCCDF195A500}"/>
              </a:ext>
            </a:extLst>
          </p:cNvPr>
          <p:cNvSpPr txBox="1">
            <a:spLocks noChangeArrowheads="1"/>
          </p:cNvSpPr>
          <p:nvPr/>
        </p:nvSpPr>
        <p:spPr>
          <a:xfrm>
            <a:off x="566928" y="4108146"/>
            <a:ext cx="7145465" cy="2119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CD8DF6-5704-9D25-0362-D6E5C39FC8E3}"/>
              </a:ext>
            </a:extLst>
          </p:cNvPr>
          <p:cNvSpPr txBox="1">
            <a:spLocks noChangeArrowheads="1"/>
          </p:cNvSpPr>
          <p:nvPr/>
        </p:nvSpPr>
        <p:spPr>
          <a:xfrm>
            <a:off x="433610" y="1322642"/>
            <a:ext cx="8536769" cy="305910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5138" indent="-28575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Is the discussion </a:t>
            </a:r>
            <a:r>
              <a:rPr lang="en-GB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relevant and focused</a:t>
            </a: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?</a:t>
            </a:r>
          </a:p>
          <a:p>
            <a:pPr marL="465138" indent="-28575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Is the study discussed against the background of current knowledge?</a:t>
            </a:r>
          </a:p>
          <a:p>
            <a:pPr marL="420291" indent="-28575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Do the </a:t>
            </a:r>
            <a:r>
              <a:rPr lang="en-GB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references</a:t>
            </a: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 appear correctly cited and accurate?</a:t>
            </a:r>
          </a:p>
          <a:p>
            <a:pPr marL="420291" indent="-28575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Are uncertainties, </a:t>
            </a:r>
            <a:r>
              <a:rPr lang="en-GB" sz="1800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limitations of the study</a:t>
            </a:r>
            <a:r>
              <a:rPr lang="en-GB" sz="1800" dirty="0">
                <a:solidFill>
                  <a:schemeClr val="accent2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 </a:t>
            </a: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and biases discussed?</a:t>
            </a:r>
          </a:p>
          <a:p>
            <a:pPr marL="420291" indent="-28575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Is there a </a:t>
            </a:r>
            <a:r>
              <a:rPr lang="en-GB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clear</a:t>
            </a: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 clinical or scientific </a:t>
            </a:r>
            <a:r>
              <a:rPr lang="en-GB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message</a:t>
            </a: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?</a:t>
            </a:r>
          </a:p>
          <a:p>
            <a:pPr marL="420291" indent="-28575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Could the discussion (or any other section) be shorter?</a:t>
            </a:r>
            <a:endParaRPr lang="en-US" sz="1800" dirty="0"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 lvl="3">
              <a:lnSpc>
                <a:spcPct val="150000"/>
              </a:lnSpc>
              <a:buFont typeface="Wingdings" pitchFamily="2" charset="2"/>
              <a:buChar char="§"/>
            </a:pPr>
            <a:endParaRPr lang="en-US" sz="1800" dirty="0">
              <a:latin typeface="Avenir Book" panose="02000503020000020003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C9CB6A2-9C38-F884-F494-8C47E65B21C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812087" y="370410"/>
            <a:ext cx="935875" cy="935875"/>
            <a:chOff x="7556164" y="227242"/>
            <a:chExt cx="1229061" cy="122906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EC06A74-F017-B763-4252-88C38FFA40B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56164" y="227242"/>
              <a:ext cx="1229061" cy="1229061"/>
            </a:xfrm>
            <a:prstGeom prst="ellipse">
              <a:avLst/>
            </a:prstGeom>
            <a:solidFill>
              <a:srgbClr val="393B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pic>
          <p:nvPicPr>
            <p:cNvPr id="5" name="Graphic 4" descr="Chat with solid fill">
              <a:extLst>
                <a:ext uri="{FF2B5EF4-FFF2-40B4-BE49-F238E27FC236}">
                  <a16:creationId xmlns:a16="http://schemas.microsoft.com/office/drawing/2014/main" id="{49F38704-4178-7147-B078-ECA67222A147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712393" y="392548"/>
              <a:ext cx="914400" cy="91440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7994F19-3779-9200-5171-4655AB66CFC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7257" y="4195222"/>
            <a:ext cx="9178513" cy="948278"/>
            <a:chOff x="-17257" y="4195222"/>
            <a:chExt cx="9178513" cy="948278"/>
          </a:xfrm>
        </p:grpSpPr>
        <p:sp>
          <p:nvSpPr>
            <p:cNvPr id="3" name="Right Triangle 2">
              <a:extLst>
                <a:ext uri="{FF2B5EF4-FFF2-40B4-BE49-F238E27FC236}">
                  <a16:creationId xmlns:a16="http://schemas.microsoft.com/office/drawing/2014/main" id="{89B7CE78-2954-A681-6C9C-1634575FC59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195222"/>
              <a:ext cx="9161256" cy="933620"/>
            </a:xfrm>
            <a:prstGeom prst="rtTriangle">
              <a:avLst/>
            </a:prstGeom>
            <a:solidFill>
              <a:srgbClr val="393B8F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80D1CF17-FD1A-26F5-2DE4-E60D212749E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-17257" y="4374842"/>
              <a:ext cx="9161256" cy="768658"/>
            </a:xfrm>
            <a:prstGeom prst="rtTriangle">
              <a:avLst/>
            </a:prstGeom>
            <a:solidFill>
              <a:srgbClr val="393B8F">
                <a:alpha val="4092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C551EF3E-72F9-3BAC-3D07-B6B517DCB16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523386"/>
              <a:ext cx="9161256" cy="619125"/>
            </a:xfrm>
            <a:prstGeom prst="rtTriangle">
              <a:avLst/>
            </a:prstGeom>
            <a:solidFill>
              <a:srgbClr val="393B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EDA9AA2-7477-93E5-49C5-459D0EF0AAE8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90703" y="4646943"/>
              <a:ext cx="9973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PF Highway Gothic" panose="02000506040000020004" pitchFamily="2" charset="0"/>
                  <a:cs typeface="Arial" panose="020B0604020202020204" pitchFamily="34" charset="0"/>
                </a:rPr>
                <a:t>Allergy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9067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C119880-DB43-ACA7-1C3E-66B26A300EB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6892819" cy="647642"/>
            <a:chOff x="0" y="0"/>
            <a:chExt cx="6892819" cy="64764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758735E-4FB0-4FF3-E8E1-7EC5580CE98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892819" cy="565613"/>
            </a:xfrm>
            <a:prstGeom prst="rect">
              <a:avLst/>
            </a:prstGeom>
            <a:gradFill>
              <a:gsLst>
                <a:gs pos="0">
                  <a:srgbClr val="6480B6">
                    <a:alpha val="0"/>
                  </a:srgbClr>
                </a:gs>
                <a:gs pos="60000">
                  <a:schemeClr val="accent2"/>
                </a:gs>
                <a:gs pos="100000">
                  <a:srgbClr val="C8500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6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48A65A1-2575-8B0D-2859-9BD64F02C70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01923"/>
              <a:ext cx="6892819" cy="45719"/>
            </a:xfrm>
            <a:prstGeom prst="rect">
              <a:avLst/>
            </a:prstGeom>
            <a:gradFill>
              <a:gsLst>
                <a:gs pos="0">
                  <a:srgbClr val="6480B6">
                    <a:alpha val="0"/>
                  </a:srgbClr>
                </a:gs>
                <a:gs pos="51000">
                  <a:schemeClr val="accent2"/>
                </a:gs>
                <a:gs pos="100000">
                  <a:srgbClr val="C8500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60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D338449-ADB1-624D-4D75-A647326A436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90703" y="4646943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PF Highway Gothic" panose="02000506040000020004" pitchFamily="2" charset="0"/>
                <a:cs typeface="Arial" panose="020B0604020202020204" pitchFamily="34" charset="0"/>
              </a:rPr>
              <a:t>Allergy</a:t>
            </a:r>
          </a:p>
        </p:txBody>
      </p:sp>
      <p:pic>
        <p:nvPicPr>
          <p:cNvPr id="32" name="Graphic 31" descr="Badge Tick1 with solid fill">
            <a:extLst>
              <a:ext uri="{FF2B5EF4-FFF2-40B4-BE49-F238E27FC236}">
                <a16:creationId xmlns:a16="http://schemas.microsoft.com/office/drawing/2014/main" id="{60586915-9166-6406-89D4-639D95F5F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8161" y="-274907"/>
            <a:ext cx="1334911" cy="1334911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95621B5E-9CC6-D606-34D2-2C529310196D}"/>
              </a:ext>
            </a:extLst>
          </p:cNvPr>
          <p:cNvSpPr txBox="1"/>
          <p:nvPr/>
        </p:nvSpPr>
        <p:spPr>
          <a:xfrm>
            <a:off x="155638" y="111825"/>
            <a:ext cx="4659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venir Heavy" panose="02000503020000020003" pitchFamily="2" charset="0"/>
                <a:cs typeface="Segoe UI" panose="020B0502040204020203" pitchFamily="34" charset="0"/>
              </a:rPr>
              <a:t>Degree of novelty and scientific integrity</a:t>
            </a:r>
            <a:endParaRPr lang="en-CH" sz="1800" dirty="0">
              <a:solidFill>
                <a:schemeClr val="bg1"/>
              </a:solidFill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5D43F59-357C-8350-7EF0-BCCDF195A500}"/>
              </a:ext>
            </a:extLst>
          </p:cNvPr>
          <p:cNvSpPr txBox="1">
            <a:spLocks noChangeArrowheads="1"/>
          </p:cNvSpPr>
          <p:nvPr/>
        </p:nvSpPr>
        <p:spPr>
          <a:xfrm>
            <a:off x="566928" y="4108146"/>
            <a:ext cx="7145465" cy="2119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CD8DF6-5704-9D25-0362-D6E5C39FC8E3}"/>
              </a:ext>
            </a:extLst>
          </p:cNvPr>
          <p:cNvSpPr txBox="1">
            <a:spLocks noChangeArrowheads="1"/>
          </p:cNvSpPr>
          <p:nvPr/>
        </p:nvSpPr>
        <p:spPr>
          <a:xfrm>
            <a:off x="518499" y="1181371"/>
            <a:ext cx="8107002" cy="283696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0291" indent="-285750"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CH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Cross Check / </a:t>
            </a:r>
            <a:r>
              <a:rPr lang="en-GB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Scopus </a:t>
            </a: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will help you! </a:t>
            </a:r>
          </a:p>
          <a:p>
            <a:pPr marL="420291" indent="-285750"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Check for </a:t>
            </a:r>
            <a:r>
              <a:rPr lang="en-GB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similar articles </a:t>
            </a: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in Medline (Knowledge Finder, </a:t>
            </a:r>
            <a:r>
              <a:rPr lang="en-CH" sz="1800" dirty="0">
                <a:latin typeface="Avenir Book" panose="02000503020000020003" pitchFamily="2" charset="0"/>
                <a:cs typeface="Calibri" panose="020F0502020204030204" pitchFamily="34" charset="0"/>
              </a:rPr>
              <a:t>etc.</a:t>
            </a: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)</a:t>
            </a:r>
          </a:p>
          <a:p>
            <a:pPr marL="420291" indent="-285750"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Cross reference </a:t>
            </a: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(check for title, senior author search)</a:t>
            </a:r>
          </a:p>
          <a:p>
            <a:pPr marL="420291" indent="-285750"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Use the </a:t>
            </a:r>
            <a:r>
              <a:rPr lang="tr-TR" sz="1800" dirty="0">
                <a:latin typeface="Avenir Book" panose="02000503020000020003" pitchFamily="2" charset="0"/>
                <a:cs typeface="Calibri" panose="020F0502020204030204" pitchFamily="34" charset="0"/>
              </a:rPr>
              <a:t>i</a:t>
            </a: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n</a:t>
            </a:r>
            <a:r>
              <a:rPr lang="tr-TR" sz="1800" dirty="0" err="1">
                <a:latin typeface="Avenir Book" panose="02000503020000020003" pitchFamily="2" charset="0"/>
                <a:cs typeface="Calibri" panose="020F0502020204030204" pitchFamily="34" charset="0"/>
              </a:rPr>
              <a:t>stitutional</a:t>
            </a:r>
            <a:r>
              <a:rPr lang="tr-TR" sz="1800" dirty="0">
                <a:latin typeface="Avenir Book" panose="02000503020000020003" pitchFamily="2" charset="0"/>
                <a:cs typeface="Calibri" panose="020F0502020204030204" pitchFamily="34" charset="0"/>
              </a:rPr>
              <a:t> </a:t>
            </a: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resources available to alert for possible </a:t>
            </a:r>
            <a:r>
              <a:rPr lang="en-GB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duplicate publication/plagiarism</a:t>
            </a:r>
          </a:p>
          <a:p>
            <a:pPr lvl="3">
              <a:lnSpc>
                <a:spcPct val="200000"/>
              </a:lnSpc>
              <a:buFont typeface="Wingdings" pitchFamily="2" charset="2"/>
              <a:buChar char="§"/>
            </a:pPr>
            <a:endParaRPr lang="en-US" sz="1800" dirty="0">
              <a:latin typeface="Avenir Book" panose="02000503020000020003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9BFE27C-F193-115F-2042-51BA83819A3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812088" y="368300"/>
            <a:ext cx="933620" cy="933620"/>
            <a:chOff x="7556164" y="227242"/>
            <a:chExt cx="1229061" cy="122906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EC06A74-F017-B763-4252-88C38FFA40B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56164" y="227242"/>
              <a:ext cx="1229061" cy="1229061"/>
            </a:xfrm>
            <a:prstGeom prst="ellipse">
              <a:avLst/>
            </a:prstGeom>
            <a:solidFill>
              <a:srgbClr val="393B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pic>
          <p:nvPicPr>
            <p:cNvPr id="7" name="Graphic 6" descr="Lightbulb and gear with solid fill">
              <a:extLst>
                <a:ext uri="{FF2B5EF4-FFF2-40B4-BE49-F238E27FC236}">
                  <a16:creationId xmlns:a16="http://schemas.microsoft.com/office/drawing/2014/main" id="{DB0C4ABC-019B-C509-9B1F-DA92A31A99B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713494" y="367741"/>
              <a:ext cx="914400" cy="91440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2CAA6E3-3B6B-1487-22EA-E6F82446D47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7257" y="4195222"/>
            <a:ext cx="9178513" cy="948278"/>
            <a:chOff x="-17257" y="4195222"/>
            <a:chExt cx="9178513" cy="948278"/>
          </a:xfrm>
        </p:grpSpPr>
        <p:sp>
          <p:nvSpPr>
            <p:cNvPr id="3" name="Right Triangle 2">
              <a:extLst>
                <a:ext uri="{FF2B5EF4-FFF2-40B4-BE49-F238E27FC236}">
                  <a16:creationId xmlns:a16="http://schemas.microsoft.com/office/drawing/2014/main" id="{D80C3A78-F2AD-0D86-C177-DC5531F8E6A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195222"/>
              <a:ext cx="9161256" cy="933620"/>
            </a:xfrm>
            <a:prstGeom prst="rtTriangle">
              <a:avLst/>
            </a:prstGeom>
            <a:solidFill>
              <a:srgbClr val="393B8F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2AD93659-94AA-B50E-CEB9-EA24355A52B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-17257" y="4374842"/>
              <a:ext cx="9161256" cy="768658"/>
            </a:xfrm>
            <a:prstGeom prst="rtTriangle">
              <a:avLst/>
            </a:prstGeom>
            <a:solidFill>
              <a:srgbClr val="393B8F">
                <a:alpha val="4092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E02D940D-0E0B-057D-0912-1481DD87F5B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523386"/>
              <a:ext cx="9161256" cy="619125"/>
            </a:xfrm>
            <a:prstGeom prst="rtTriangle">
              <a:avLst/>
            </a:prstGeom>
            <a:solidFill>
              <a:srgbClr val="393B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4BB4EDC-8022-E555-F02C-E7E194F4FBA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90703" y="4646943"/>
              <a:ext cx="9973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PF Highway Gothic" panose="02000506040000020004" pitchFamily="2" charset="0"/>
                  <a:cs typeface="Arial" panose="020B0604020202020204" pitchFamily="34" charset="0"/>
                </a:rPr>
                <a:t>Allergy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4280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>
            <a:extLst>
              <a:ext uri="{FF2B5EF4-FFF2-40B4-BE49-F238E27FC236}">
                <a16:creationId xmlns:a16="http://schemas.microsoft.com/office/drawing/2014/main" id="{7F47BB82-0B7A-EB1A-B62E-4AC8093B3096}"/>
              </a:ext>
            </a:extLst>
          </p:cNvPr>
          <p:cNvSpPr txBox="1">
            <a:spLocks noChangeArrowheads="1"/>
          </p:cNvSpPr>
          <p:nvPr/>
        </p:nvSpPr>
        <p:spPr>
          <a:xfrm>
            <a:off x="1276852" y="873758"/>
            <a:ext cx="6446204" cy="565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655"/>
              </a:lnSpc>
              <a:buFont typeface="Arial" panose="020B0604020202020204" pitchFamily="34" charset="0"/>
              <a:buNone/>
            </a:pP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High-impact journals seek </a:t>
            </a:r>
            <a:r>
              <a:rPr lang="en-GB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papers that…</a:t>
            </a:r>
            <a:endParaRPr lang="en-US" sz="1800" b="1" dirty="0">
              <a:solidFill>
                <a:srgbClr val="C85001"/>
              </a:solidFill>
              <a:latin typeface="Avenir Heavy" panose="02000503020000020003" pitchFamily="2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D338449-ADB1-624D-4D75-A647326A436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90703" y="4646943"/>
            <a:ext cx="833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PF Highway Gothic" panose="02000506040000020004" pitchFamily="2" charset="0"/>
                <a:cs typeface="Arial" panose="020B0604020202020204" pitchFamily="34" charset="0"/>
              </a:rPr>
              <a:t>Allergy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673A0CD-8E82-A771-839A-AD1E6B4A974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65613"/>
          </a:xfrm>
          <a:prstGeom prst="rect">
            <a:avLst/>
          </a:prstGeom>
          <a:gradFill>
            <a:gsLst>
              <a:gs pos="0">
                <a:srgbClr val="6480B6">
                  <a:alpha val="0"/>
                </a:srgbClr>
              </a:gs>
              <a:gs pos="60000">
                <a:schemeClr val="accent2"/>
              </a:gs>
              <a:gs pos="100000">
                <a:srgbClr val="C8500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60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5621B5E-9CC6-D606-34D2-2C529310196D}"/>
              </a:ext>
            </a:extLst>
          </p:cNvPr>
          <p:cNvSpPr txBox="1"/>
          <p:nvPr/>
        </p:nvSpPr>
        <p:spPr>
          <a:xfrm>
            <a:off x="165193" y="113340"/>
            <a:ext cx="4427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venir Heavy" panose="02000503020000020003" pitchFamily="2" charset="0"/>
                <a:cs typeface="Segoe UI" panose="020B0502040204020203" pitchFamily="34" charset="0"/>
              </a:rPr>
              <a:t>Prioritize novel and significant research</a:t>
            </a:r>
            <a:endParaRPr lang="en-CH" sz="1800" dirty="0">
              <a:solidFill>
                <a:schemeClr val="bg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A1FB06-16D3-5116-2091-6E2A1732D6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01923"/>
            <a:ext cx="9144000" cy="60651"/>
          </a:xfrm>
          <a:prstGeom prst="rect">
            <a:avLst/>
          </a:prstGeom>
          <a:gradFill>
            <a:gsLst>
              <a:gs pos="0">
                <a:srgbClr val="6480B6">
                  <a:alpha val="0"/>
                </a:srgbClr>
              </a:gs>
              <a:gs pos="51000">
                <a:schemeClr val="accent2"/>
              </a:gs>
              <a:gs pos="100000">
                <a:srgbClr val="C8500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60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8E6D715-CDC0-7804-DCBF-68497F9123E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7257" y="4195222"/>
            <a:ext cx="9178513" cy="948278"/>
            <a:chOff x="-17257" y="4195222"/>
            <a:chExt cx="9178513" cy="948278"/>
          </a:xfrm>
        </p:grpSpPr>
        <p:sp>
          <p:nvSpPr>
            <p:cNvPr id="29" name="Right Triangle 28">
              <a:extLst>
                <a:ext uri="{FF2B5EF4-FFF2-40B4-BE49-F238E27FC236}">
                  <a16:creationId xmlns:a16="http://schemas.microsoft.com/office/drawing/2014/main" id="{1960B148-D41F-FBB9-2F81-4B3E80BDBC0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195222"/>
              <a:ext cx="9161256" cy="933620"/>
            </a:xfrm>
            <a:prstGeom prst="rtTriangle">
              <a:avLst/>
            </a:prstGeom>
            <a:solidFill>
              <a:srgbClr val="393B8F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4373F60B-A640-77F4-3E1E-8096FFA78B3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-17257" y="4374842"/>
              <a:ext cx="9161256" cy="768658"/>
            </a:xfrm>
            <a:prstGeom prst="rtTriangle">
              <a:avLst/>
            </a:prstGeom>
            <a:solidFill>
              <a:srgbClr val="393B8F">
                <a:alpha val="4092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94D08061-29C4-CC8C-23BD-95A385BBB87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523386"/>
              <a:ext cx="9161256" cy="619125"/>
            </a:xfrm>
            <a:prstGeom prst="rtTriangle">
              <a:avLst/>
            </a:prstGeom>
            <a:solidFill>
              <a:srgbClr val="393B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>
                <a:solidFill>
                  <a:srgbClr val="161F5F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3A0301D-A553-F462-FE0D-3482E8704B50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90703" y="4646943"/>
              <a:ext cx="9973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PF Highway Gothic" panose="02000506040000020004" pitchFamily="2" charset="0"/>
                  <a:cs typeface="Arial" panose="020B0604020202020204" pitchFamily="34" charset="0"/>
                </a:rPr>
                <a:t>Allergy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9FF701B1-469B-6B25-FDA6-F6EAC86F8639}"/>
              </a:ext>
            </a:extLst>
          </p:cNvPr>
          <p:cNvSpPr txBox="1">
            <a:spLocks noChangeArrowheads="1"/>
          </p:cNvSpPr>
          <p:nvPr/>
        </p:nvSpPr>
        <p:spPr>
          <a:xfrm>
            <a:off x="261606" y="2780139"/>
            <a:ext cx="2401146" cy="10877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655"/>
              </a:lnSpc>
              <a:buFont typeface="Arial" panose="020B0604020202020204" pitchFamily="34" charset="0"/>
              <a:buNone/>
            </a:pPr>
            <a:r>
              <a:rPr lang="en-GB" sz="1800" b="1" dirty="0">
                <a:latin typeface="Avenir Heavy" panose="02000503020000020003" pitchFamily="2" charset="0"/>
                <a:cs typeface="Calibri" panose="020F0502020204030204" pitchFamily="34" charset="0"/>
              </a:rPr>
              <a:t>major scientific questions</a:t>
            </a:r>
            <a:endParaRPr lang="en-US" sz="1800" b="1" dirty="0">
              <a:latin typeface="Avenir Heavy" panose="02000503020000020003" pitchFamily="2" charset="0"/>
              <a:cs typeface="Calibri" panose="020F050202020403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665B9B2-73C8-9D2A-2A13-E4D2BD4B32A3}"/>
              </a:ext>
            </a:extLst>
          </p:cNvPr>
          <p:cNvSpPr txBox="1">
            <a:spLocks noChangeArrowheads="1"/>
          </p:cNvSpPr>
          <p:nvPr/>
        </p:nvSpPr>
        <p:spPr>
          <a:xfrm>
            <a:off x="3415413" y="2780779"/>
            <a:ext cx="2401146" cy="10877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655"/>
              </a:lnSpc>
              <a:buFont typeface="Arial" panose="020B0604020202020204" pitchFamily="34" charset="0"/>
              <a:buNone/>
            </a:pPr>
            <a:r>
              <a:rPr lang="en-GB" sz="1800" b="1" dirty="0">
                <a:latin typeface="Avenir Heavy" panose="02000503020000020003" pitchFamily="2" charset="0"/>
                <a:cs typeface="Calibri" panose="020F0502020204030204" pitchFamily="34" charset="0"/>
              </a:rPr>
              <a:t>innovative methodologies</a:t>
            </a:r>
            <a:endParaRPr lang="en-US" sz="1800" b="1" dirty="0">
              <a:latin typeface="Avenir Heavy" panose="02000503020000020003" pitchFamily="2" charset="0"/>
              <a:cs typeface="Calibri" panose="020F050202020403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B5B412A-F2FF-37F8-BA4A-E5E01D9F170F}"/>
              </a:ext>
            </a:extLst>
          </p:cNvPr>
          <p:cNvSpPr txBox="1">
            <a:spLocks noChangeArrowheads="1"/>
          </p:cNvSpPr>
          <p:nvPr/>
        </p:nvSpPr>
        <p:spPr>
          <a:xfrm>
            <a:off x="289649" y="1401671"/>
            <a:ext cx="2401146" cy="5656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655"/>
              </a:lnSpc>
              <a:buFont typeface="Arial" panose="020B0604020202020204" pitchFamily="34" charset="0"/>
              <a:buNone/>
            </a:pPr>
            <a:r>
              <a:rPr lang="en-GB" sz="1800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ADDRESS</a:t>
            </a:r>
            <a:endParaRPr lang="en-US" sz="1800" dirty="0">
              <a:solidFill>
                <a:srgbClr val="C85001"/>
              </a:solidFill>
              <a:latin typeface="Avenir Heavy" panose="02000503020000020003" pitchFamily="2" charset="0"/>
              <a:cs typeface="Calibri" panose="020F050202020403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904C655-E008-E089-49AD-97CFC022F398}"/>
              </a:ext>
            </a:extLst>
          </p:cNvPr>
          <p:cNvSpPr txBox="1">
            <a:spLocks noChangeArrowheads="1"/>
          </p:cNvSpPr>
          <p:nvPr/>
        </p:nvSpPr>
        <p:spPr>
          <a:xfrm>
            <a:off x="3430911" y="1401671"/>
            <a:ext cx="2401146" cy="5656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655"/>
              </a:lnSpc>
              <a:buFont typeface="Arial" panose="020B0604020202020204" pitchFamily="34" charset="0"/>
              <a:buNone/>
            </a:pPr>
            <a:r>
              <a:rPr lang="en-GB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INTRODUCE</a:t>
            </a:r>
            <a:endParaRPr lang="en-US" sz="1800" b="1" dirty="0">
              <a:solidFill>
                <a:srgbClr val="C85001"/>
              </a:solidFill>
              <a:latin typeface="Avenir Heavy" panose="02000503020000020003" pitchFamily="2" charset="0"/>
              <a:cs typeface="Calibri" panose="020F0502020204030204" pitchFamily="34" charset="0"/>
            </a:endParaRP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ED2D3714-56D4-49FE-E8F6-B5280572E38C}"/>
              </a:ext>
            </a:extLst>
          </p:cNvPr>
          <p:cNvSpPr txBox="1">
            <a:spLocks noChangeArrowheads="1"/>
          </p:cNvSpPr>
          <p:nvPr/>
        </p:nvSpPr>
        <p:spPr>
          <a:xfrm>
            <a:off x="6280806" y="1401670"/>
            <a:ext cx="2401146" cy="5656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655"/>
              </a:lnSpc>
              <a:buFont typeface="Arial" panose="020B0604020202020204" pitchFamily="34" charset="0"/>
              <a:buNone/>
            </a:pPr>
            <a:r>
              <a:rPr lang="en-GB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CHALLENGE</a:t>
            </a:r>
            <a:endParaRPr lang="en-US" sz="1800" b="1" dirty="0">
              <a:solidFill>
                <a:srgbClr val="C85001"/>
              </a:solidFill>
              <a:latin typeface="Avenir Heavy" panose="02000503020000020003" pitchFamily="2" charset="0"/>
              <a:cs typeface="Calibri" panose="020F0502020204030204" pitchFamily="34" charset="0"/>
            </a:endParaRPr>
          </a:p>
        </p:txBody>
      </p:sp>
      <p:pic>
        <p:nvPicPr>
          <p:cNvPr id="33" name="Graphic 32" descr="Lights On with solid fill">
            <a:extLst>
              <a:ext uri="{FF2B5EF4-FFF2-40B4-BE49-F238E27FC236}">
                <a16:creationId xmlns:a16="http://schemas.microsoft.com/office/drawing/2014/main" id="{DE21D22D-23F1-5881-8141-CC369FF70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53797" y="2003792"/>
            <a:ext cx="748531" cy="748531"/>
          </a:xfrm>
          <a:prstGeom prst="rect">
            <a:avLst/>
          </a:prstGeom>
        </p:spPr>
      </p:pic>
      <p:sp>
        <p:nvSpPr>
          <p:cNvPr id="36" name="Rectangle 3">
            <a:extLst>
              <a:ext uri="{FF2B5EF4-FFF2-40B4-BE49-F238E27FC236}">
                <a16:creationId xmlns:a16="http://schemas.microsoft.com/office/drawing/2014/main" id="{C06CB8BD-C2E8-3790-1C85-5A5D813C7A96}"/>
              </a:ext>
            </a:extLst>
          </p:cNvPr>
          <p:cNvSpPr txBox="1">
            <a:spLocks noChangeArrowheads="1"/>
          </p:cNvSpPr>
          <p:nvPr/>
        </p:nvSpPr>
        <p:spPr>
          <a:xfrm>
            <a:off x="6316571" y="2780779"/>
            <a:ext cx="2401146" cy="10877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655"/>
              </a:lnSpc>
              <a:buFont typeface="Arial" panose="020B0604020202020204" pitchFamily="34" charset="0"/>
              <a:buNone/>
            </a:pPr>
            <a:r>
              <a:rPr lang="en-GB" sz="1800" b="1" dirty="0">
                <a:latin typeface="Avenir Heavy" panose="02000503020000020003" pitchFamily="2" charset="0"/>
                <a:cs typeface="Calibri" panose="020F0502020204030204" pitchFamily="34" charset="0"/>
              </a:rPr>
              <a:t>existing</a:t>
            </a:r>
            <a:br>
              <a:rPr lang="en-GB" sz="1800" b="1" dirty="0">
                <a:latin typeface="Avenir Heavy" panose="02000503020000020003" pitchFamily="2" charset="0"/>
                <a:cs typeface="Calibri" panose="020F0502020204030204" pitchFamily="34" charset="0"/>
              </a:rPr>
            </a:br>
            <a:r>
              <a:rPr lang="en-GB" sz="1800" b="1" dirty="0">
                <a:latin typeface="Avenir Heavy" panose="02000503020000020003" pitchFamily="2" charset="0"/>
                <a:cs typeface="Calibri" panose="020F0502020204030204" pitchFamily="34" charset="0"/>
              </a:rPr>
              <a:t>paradigms</a:t>
            </a:r>
            <a:endParaRPr lang="en-US" sz="1800" b="1" dirty="0">
              <a:latin typeface="Avenir Heavy" panose="02000503020000020003" pitchFamily="2" charset="0"/>
              <a:cs typeface="Calibri" panose="020F05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67F4260-B442-6F27-EB5E-1D3963018D55}"/>
              </a:ext>
            </a:extLst>
          </p:cNvPr>
          <p:cNvSpPr txBox="1"/>
          <p:nvPr/>
        </p:nvSpPr>
        <p:spPr>
          <a:xfrm>
            <a:off x="966134" y="3914942"/>
            <a:ext cx="7867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1800" i="1" dirty="0">
                <a:solidFill>
                  <a:srgbClr val="1B2A7F"/>
                </a:solidFill>
                <a:latin typeface="Avenir Book" panose="02000503020000020003" pitchFamily="2" charset="0"/>
              </a:rPr>
              <a:t>The study should have broad implications beyond a narrow subfield</a:t>
            </a:r>
          </a:p>
        </p:txBody>
      </p:sp>
      <p:pic>
        <p:nvPicPr>
          <p:cNvPr id="49" name="Graphic 48" descr="Chat bubble with solid fill">
            <a:extLst>
              <a:ext uri="{FF2B5EF4-FFF2-40B4-BE49-F238E27FC236}">
                <a16:creationId xmlns:a16="http://schemas.microsoft.com/office/drawing/2014/main" id="{B610CD69-6CD2-9ED9-97A8-549ECC1951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3953" y="3843769"/>
            <a:ext cx="564719" cy="564719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3F6E1BE2-60A3-B7D5-A40C-9DB24D1BE802}"/>
              </a:ext>
            </a:extLst>
          </p:cNvPr>
          <p:cNvGrpSpPr/>
          <p:nvPr/>
        </p:nvGrpSpPr>
        <p:grpSpPr>
          <a:xfrm>
            <a:off x="1052567" y="1972379"/>
            <a:ext cx="680551" cy="762238"/>
            <a:chOff x="2369303" y="1524323"/>
            <a:chExt cx="680551" cy="762238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DDE4453-7B1F-A5B8-281B-3A0E9AE13442}"/>
                </a:ext>
              </a:extLst>
            </p:cNvPr>
            <p:cNvSpPr/>
            <p:nvPr/>
          </p:nvSpPr>
          <p:spPr>
            <a:xfrm>
              <a:off x="2688457" y="1920677"/>
              <a:ext cx="171450" cy="171450"/>
            </a:xfrm>
            <a:custGeom>
              <a:avLst/>
              <a:gdLst>
                <a:gd name="connsiteX0" fmla="*/ 85725 w 171450"/>
                <a:gd name="connsiteY0" fmla="*/ 19050 h 171450"/>
                <a:gd name="connsiteX1" fmla="*/ 152400 w 171450"/>
                <a:gd name="connsiteY1" fmla="*/ 85725 h 171450"/>
                <a:gd name="connsiteX2" fmla="*/ 85725 w 171450"/>
                <a:gd name="connsiteY2" fmla="*/ 152400 h 171450"/>
                <a:gd name="connsiteX3" fmla="*/ 19050 w 171450"/>
                <a:gd name="connsiteY3" fmla="*/ 85725 h 171450"/>
                <a:gd name="connsiteX4" fmla="*/ 85725 w 171450"/>
                <a:gd name="connsiteY4" fmla="*/ 19050 h 171450"/>
                <a:gd name="connsiteX5" fmla="*/ 85725 w 171450"/>
                <a:gd name="connsiteY5" fmla="*/ 0 h 171450"/>
                <a:gd name="connsiteX6" fmla="*/ 0 w 171450"/>
                <a:gd name="connsiteY6" fmla="*/ 85725 h 171450"/>
                <a:gd name="connsiteX7" fmla="*/ 85725 w 171450"/>
                <a:gd name="connsiteY7" fmla="*/ 171450 h 171450"/>
                <a:gd name="connsiteX8" fmla="*/ 171450 w 171450"/>
                <a:gd name="connsiteY8" fmla="*/ 85725 h 171450"/>
                <a:gd name="connsiteX9" fmla="*/ 85725 w 171450"/>
                <a:gd name="connsiteY9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171450">
                  <a:moveTo>
                    <a:pt x="85725" y="19050"/>
                  </a:moveTo>
                  <a:cubicBezTo>
                    <a:pt x="122549" y="19050"/>
                    <a:pt x="152400" y="48901"/>
                    <a:pt x="152400" y="85725"/>
                  </a:cubicBezTo>
                  <a:cubicBezTo>
                    <a:pt x="152400" y="122549"/>
                    <a:pt x="122549" y="152400"/>
                    <a:pt x="85725" y="152400"/>
                  </a:cubicBezTo>
                  <a:cubicBezTo>
                    <a:pt x="48901" y="152400"/>
                    <a:pt x="19050" y="122549"/>
                    <a:pt x="19050" y="85725"/>
                  </a:cubicBezTo>
                  <a:cubicBezTo>
                    <a:pt x="19102" y="48923"/>
                    <a:pt x="48923" y="19102"/>
                    <a:pt x="85725" y="19050"/>
                  </a:cubicBezTo>
                  <a:moveTo>
                    <a:pt x="85725" y="0"/>
                  </a:moveTo>
                  <a:cubicBezTo>
                    <a:pt x="38380" y="0"/>
                    <a:pt x="0" y="38380"/>
                    <a:pt x="0" y="85725"/>
                  </a:cubicBezTo>
                  <a:cubicBezTo>
                    <a:pt x="0" y="133070"/>
                    <a:pt x="38380" y="171450"/>
                    <a:pt x="85725" y="171450"/>
                  </a:cubicBezTo>
                  <a:cubicBezTo>
                    <a:pt x="133070" y="171450"/>
                    <a:pt x="171450" y="133070"/>
                    <a:pt x="171450" y="85725"/>
                  </a:cubicBezTo>
                  <a:cubicBezTo>
                    <a:pt x="171450" y="38380"/>
                    <a:pt x="133070" y="0"/>
                    <a:pt x="8572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CH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5A03865-6CAD-5F84-6E34-CD478E3EEF2F}"/>
                </a:ext>
              </a:extLst>
            </p:cNvPr>
            <p:cNvSpPr/>
            <p:nvPr/>
          </p:nvSpPr>
          <p:spPr>
            <a:xfrm>
              <a:off x="2602560" y="2114873"/>
              <a:ext cx="343271" cy="171688"/>
            </a:xfrm>
            <a:custGeom>
              <a:avLst/>
              <a:gdLst>
                <a:gd name="connsiteX0" fmla="*/ 343272 w 343271"/>
                <a:gd name="connsiteY0" fmla="*/ 171660 h 171688"/>
                <a:gd name="connsiteX1" fmla="*/ 324222 w 343271"/>
                <a:gd name="connsiteY1" fmla="*/ 171660 h 171688"/>
                <a:gd name="connsiteX2" fmla="*/ 324222 w 343271"/>
                <a:gd name="connsiteY2" fmla="*/ 90583 h 171688"/>
                <a:gd name="connsiteX3" fmla="*/ 312020 w 343271"/>
                <a:gd name="connsiteY3" fmla="*/ 65913 h 171688"/>
                <a:gd name="connsiteX4" fmla="*/ 236134 w 343271"/>
                <a:gd name="connsiteY4" fmla="*/ 29594 h 171688"/>
                <a:gd name="connsiteX5" fmla="*/ 171364 w 343271"/>
                <a:gd name="connsiteY5" fmla="*/ 19021 h 171688"/>
                <a:gd name="connsiteX6" fmla="*/ 107975 w 343271"/>
                <a:gd name="connsiteY6" fmla="*/ 29356 h 171688"/>
                <a:gd name="connsiteX7" fmla="*/ 31299 w 343271"/>
                <a:gd name="connsiteY7" fmla="*/ 65884 h 171688"/>
                <a:gd name="connsiteX8" fmla="*/ 19050 w 343271"/>
                <a:gd name="connsiteY8" fmla="*/ 90649 h 171688"/>
                <a:gd name="connsiteX9" fmla="*/ 19050 w 343271"/>
                <a:gd name="connsiteY9" fmla="*/ 171688 h 171688"/>
                <a:gd name="connsiteX10" fmla="*/ 0 w 343271"/>
                <a:gd name="connsiteY10" fmla="*/ 171688 h 171688"/>
                <a:gd name="connsiteX11" fmla="*/ 0 w 343271"/>
                <a:gd name="connsiteY11" fmla="*/ 90583 h 171688"/>
                <a:gd name="connsiteX12" fmla="*/ 20003 w 343271"/>
                <a:gd name="connsiteY12" fmla="*/ 50578 h 171688"/>
                <a:gd name="connsiteX13" fmla="*/ 102499 w 343271"/>
                <a:gd name="connsiteY13" fmla="*/ 11144 h 171688"/>
                <a:gd name="connsiteX14" fmla="*/ 171555 w 343271"/>
                <a:gd name="connsiteY14" fmla="*/ 0 h 171688"/>
                <a:gd name="connsiteX15" fmla="*/ 240983 w 343271"/>
                <a:gd name="connsiteY15" fmla="*/ 11211 h 171688"/>
                <a:gd name="connsiteX16" fmla="*/ 323374 w 343271"/>
                <a:gd name="connsiteY16" fmla="*/ 50673 h 171688"/>
                <a:gd name="connsiteX17" fmla="*/ 343233 w 343271"/>
                <a:gd name="connsiteY17" fmla="*/ 90849 h 17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3271" h="171688">
                  <a:moveTo>
                    <a:pt x="343272" y="171660"/>
                  </a:moveTo>
                  <a:lnTo>
                    <a:pt x="324222" y="171660"/>
                  </a:lnTo>
                  <a:lnTo>
                    <a:pt x="324222" y="90583"/>
                  </a:lnTo>
                  <a:cubicBezTo>
                    <a:pt x="324542" y="80835"/>
                    <a:pt x="319962" y="71574"/>
                    <a:pt x="312020" y="65913"/>
                  </a:cubicBezTo>
                  <a:cubicBezTo>
                    <a:pt x="289674" y="48420"/>
                    <a:pt x="263775" y="36024"/>
                    <a:pt x="236134" y="29594"/>
                  </a:cubicBezTo>
                  <a:cubicBezTo>
                    <a:pt x="215101" y="23248"/>
                    <a:pt x="193324" y="19693"/>
                    <a:pt x="171364" y="19021"/>
                  </a:cubicBezTo>
                  <a:cubicBezTo>
                    <a:pt x="149823" y="19116"/>
                    <a:pt x="128431" y="22604"/>
                    <a:pt x="107975" y="29356"/>
                  </a:cubicBezTo>
                  <a:cubicBezTo>
                    <a:pt x="80439" y="36849"/>
                    <a:pt x="54469" y="49221"/>
                    <a:pt x="31299" y="65884"/>
                  </a:cubicBezTo>
                  <a:cubicBezTo>
                    <a:pt x="23612" y="71806"/>
                    <a:pt x="19092" y="80946"/>
                    <a:pt x="19050" y="90649"/>
                  </a:cubicBezTo>
                  <a:lnTo>
                    <a:pt x="19050" y="171688"/>
                  </a:lnTo>
                  <a:lnTo>
                    <a:pt x="0" y="171688"/>
                  </a:lnTo>
                  <a:lnTo>
                    <a:pt x="0" y="90583"/>
                  </a:lnTo>
                  <a:cubicBezTo>
                    <a:pt x="111" y="74869"/>
                    <a:pt x="7499" y="60095"/>
                    <a:pt x="20003" y="50578"/>
                  </a:cubicBezTo>
                  <a:cubicBezTo>
                    <a:pt x="44923" y="32607"/>
                    <a:pt x="72863" y="19252"/>
                    <a:pt x="102499" y="11144"/>
                  </a:cubicBezTo>
                  <a:cubicBezTo>
                    <a:pt x="124788" y="3820"/>
                    <a:pt x="148093" y="59"/>
                    <a:pt x="171555" y="0"/>
                  </a:cubicBezTo>
                  <a:cubicBezTo>
                    <a:pt x="195089" y="673"/>
                    <a:pt x="218432" y="4442"/>
                    <a:pt x="240983" y="11211"/>
                  </a:cubicBezTo>
                  <a:cubicBezTo>
                    <a:pt x="270985" y="18227"/>
                    <a:pt x="299101" y="31693"/>
                    <a:pt x="323374" y="50673"/>
                  </a:cubicBezTo>
                  <a:cubicBezTo>
                    <a:pt x="336250" y="59941"/>
                    <a:pt x="343690" y="74991"/>
                    <a:pt x="343233" y="9084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CH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5140489-F963-3E71-1246-FC8DBC9B6590}"/>
                </a:ext>
              </a:extLst>
            </p:cNvPr>
            <p:cNvSpPr/>
            <p:nvPr/>
          </p:nvSpPr>
          <p:spPr>
            <a:xfrm>
              <a:off x="2455266" y="1787089"/>
              <a:ext cx="171450" cy="171450"/>
            </a:xfrm>
            <a:custGeom>
              <a:avLst/>
              <a:gdLst>
                <a:gd name="connsiteX0" fmla="*/ 85725 w 171450"/>
                <a:gd name="connsiteY0" fmla="*/ 19050 h 171450"/>
                <a:gd name="connsiteX1" fmla="*/ 152400 w 171450"/>
                <a:gd name="connsiteY1" fmla="*/ 85725 h 171450"/>
                <a:gd name="connsiteX2" fmla="*/ 85725 w 171450"/>
                <a:gd name="connsiteY2" fmla="*/ 152400 h 171450"/>
                <a:gd name="connsiteX3" fmla="*/ 19050 w 171450"/>
                <a:gd name="connsiteY3" fmla="*/ 85725 h 171450"/>
                <a:gd name="connsiteX4" fmla="*/ 85725 w 171450"/>
                <a:gd name="connsiteY4" fmla="*/ 19050 h 171450"/>
                <a:gd name="connsiteX5" fmla="*/ 85725 w 171450"/>
                <a:gd name="connsiteY5" fmla="*/ 0 h 171450"/>
                <a:gd name="connsiteX6" fmla="*/ 0 w 171450"/>
                <a:gd name="connsiteY6" fmla="*/ 85725 h 171450"/>
                <a:gd name="connsiteX7" fmla="*/ 85725 w 171450"/>
                <a:gd name="connsiteY7" fmla="*/ 171450 h 171450"/>
                <a:gd name="connsiteX8" fmla="*/ 171450 w 171450"/>
                <a:gd name="connsiteY8" fmla="*/ 85725 h 171450"/>
                <a:gd name="connsiteX9" fmla="*/ 85725 w 171450"/>
                <a:gd name="connsiteY9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171450">
                  <a:moveTo>
                    <a:pt x="85725" y="19050"/>
                  </a:moveTo>
                  <a:cubicBezTo>
                    <a:pt x="122549" y="19050"/>
                    <a:pt x="152400" y="48901"/>
                    <a:pt x="152400" y="85725"/>
                  </a:cubicBezTo>
                  <a:cubicBezTo>
                    <a:pt x="152400" y="122549"/>
                    <a:pt x="122549" y="152400"/>
                    <a:pt x="85725" y="152400"/>
                  </a:cubicBezTo>
                  <a:cubicBezTo>
                    <a:pt x="48901" y="152400"/>
                    <a:pt x="19050" y="122549"/>
                    <a:pt x="19050" y="85725"/>
                  </a:cubicBezTo>
                  <a:cubicBezTo>
                    <a:pt x="19102" y="48923"/>
                    <a:pt x="48923" y="19102"/>
                    <a:pt x="85725" y="19050"/>
                  </a:cubicBezTo>
                  <a:moveTo>
                    <a:pt x="85725" y="0"/>
                  </a:moveTo>
                  <a:cubicBezTo>
                    <a:pt x="38380" y="0"/>
                    <a:pt x="0" y="38380"/>
                    <a:pt x="0" y="85725"/>
                  </a:cubicBezTo>
                  <a:cubicBezTo>
                    <a:pt x="0" y="133070"/>
                    <a:pt x="38380" y="171450"/>
                    <a:pt x="85725" y="171450"/>
                  </a:cubicBezTo>
                  <a:cubicBezTo>
                    <a:pt x="133070" y="171450"/>
                    <a:pt x="171450" y="133070"/>
                    <a:pt x="171450" y="85725"/>
                  </a:cubicBezTo>
                  <a:cubicBezTo>
                    <a:pt x="171450" y="38380"/>
                    <a:pt x="133070" y="0"/>
                    <a:pt x="8572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CH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F636EC3-BD42-3ECA-E97B-F83AA95CCD6F}"/>
                </a:ext>
              </a:extLst>
            </p:cNvPr>
            <p:cNvSpPr/>
            <p:nvPr/>
          </p:nvSpPr>
          <p:spPr>
            <a:xfrm>
              <a:off x="2369303" y="1981265"/>
              <a:ext cx="306981" cy="171707"/>
            </a:xfrm>
            <a:custGeom>
              <a:avLst/>
              <a:gdLst>
                <a:gd name="connsiteX0" fmla="*/ 300609 w 306981"/>
                <a:gd name="connsiteY0" fmla="*/ 35185 h 171707"/>
                <a:gd name="connsiteX1" fmla="*/ 241087 w 306981"/>
                <a:gd name="connsiteY1" fmla="*/ 11220 h 171707"/>
                <a:gd name="connsiteX2" fmla="*/ 171660 w 306981"/>
                <a:gd name="connsiteY2" fmla="*/ 0 h 171707"/>
                <a:gd name="connsiteX3" fmla="*/ 102527 w 306981"/>
                <a:gd name="connsiteY3" fmla="*/ 11154 h 171707"/>
                <a:gd name="connsiteX4" fmla="*/ 20003 w 306981"/>
                <a:gd name="connsiteY4" fmla="*/ 50578 h 171707"/>
                <a:gd name="connsiteX5" fmla="*/ 0 w 306981"/>
                <a:gd name="connsiteY5" fmla="*/ 90583 h 171707"/>
                <a:gd name="connsiteX6" fmla="*/ 0 w 306981"/>
                <a:gd name="connsiteY6" fmla="*/ 171707 h 171707"/>
                <a:gd name="connsiteX7" fmla="*/ 19050 w 306981"/>
                <a:gd name="connsiteY7" fmla="*/ 171707 h 171707"/>
                <a:gd name="connsiteX8" fmla="*/ 19050 w 306981"/>
                <a:gd name="connsiteY8" fmla="*/ 90649 h 171707"/>
                <a:gd name="connsiteX9" fmla="*/ 31299 w 306981"/>
                <a:gd name="connsiteY9" fmla="*/ 65884 h 171707"/>
                <a:gd name="connsiteX10" fmla="*/ 107975 w 306981"/>
                <a:gd name="connsiteY10" fmla="*/ 29366 h 171707"/>
                <a:gd name="connsiteX11" fmla="*/ 171450 w 306981"/>
                <a:gd name="connsiteY11" fmla="*/ 19040 h 171707"/>
                <a:gd name="connsiteX12" fmla="*/ 236220 w 306981"/>
                <a:gd name="connsiteY12" fmla="*/ 29623 h 171707"/>
                <a:gd name="connsiteX13" fmla="*/ 306981 w 306981"/>
                <a:gd name="connsiteY13" fmla="*/ 62170 h 171707"/>
                <a:gd name="connsiteX14" fmla="*/ 300609 w 306981"/>
                <a:gd name="connsiteY14" fmla="*/ 35185 h 171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6981" h="171707">
                  <a:moveTo>
                    <a:pt x="300609" y="35185"/>
                  </a:moveTo>
                  <a:cubicBezTo>
                    <a:pt x="282112" y="24197"/>
                    <a:pt x="262038" y="16114"/>
                    <a:pt x="241087" y="11220"/>
                  </a:cubicBezTo>
                  <a:cubicBezTo>
                    <a:pt x="218540" y="4442"/>
                    <a:pt x="195195" y="669"/>
                    <a:pt x="171660" y="0"/>
                  </a:cubicBezTo>
                  <a:cubicBezTo>
                    <a:pt x="148172" y="53"/>
                    <a:pt x="124840" y="3818"/>
                    <a:pt x="102527" y="11154"/>
                  </a:cubicBezTo>
                  <a:cubicBezTo>
                    <a:pt x="72881" y="19248"/>
                    <a:pt x="44928" y="32601"/>
                    <a:pt x="20003" y="50578"/>
                  </a:cubicBezTo>
                  <a:cubicBezTo>
                    <a:pt x="7499" y="60095"/>
                    <a:pt x="112" y="74869"/>
                    <a:pt x="0" y="90583"/>
                  </a:cubicBezTo>
                  <a:lnTo>
                    <a:pt x="0" y="171707"/>
                  </a:lnTo>
                  <a:lnTo>
                    <a:pt x="19050" y="171707"/>
                  </a:lnTo>
                  <a:lnTo>
                    <a:pt x="19050" y="90649"/>
                  </a:lnTo>
                  <a:cubicBezTo>
                    <a:pt x="19092" y="80946"/>
                    <a:pt x="23612" y="71806"/>
                    <a:pt x="31299" y="65884"/>
                  </a:cubicBezTo>
                  <a:cubicBezTo>
                    <a:pt x="54469" y="49224"/>
                    <a:pt x="80439" y="36856"/>
                    <a:pt x="107975" y="29366"/>
                  </a:cubicBezTo>
                  <a:cubicBezTo>
                    <a:pt x="128459" y="22607"/>
                    <a:pt x="149881" y="19122"/>
                    <a:pt x="171450" y="19040"/>
                  </a:cubicBezTo>
                  <a:cubicBezTo>
                    <a:pt x="193411" y="19712"/>
                    <a:pt x="215188" y="23271"/>
                    <a:pt x="236220" y="29623"/>
                  </a:cubicBezTo>
                  <a:cubicBezTo>
                    <a:pt x="261758" y="35594"/>
                    <a:pt x="285827" y="46665"/>
                    <a:pt x="306981" y="62170"/>
                  </a:cubicBezTo>
                  <a:cubicBezTo>
                    <a:pt x="303662" y="53500"/>
                    <a:pt x="301519" y="44425"/>
                    <a:pt x="300609" y="3518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CH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02AAD7A-2EE6-424E-2E10-95954CD5A682}"/>
                </a:ext>
              </a:extLst>
            </p:cNvPr>
            <p:cNvSpPr/>
            <p:nvPr/>
          </p:nvSpPr>
          <p:spPr>
            <a:xfrm>
              <a:off x="2650353" y="1524323"/>
              <a:ext cx="399501" cy="366245"/>
            </a:xfrm>
            <a:custGeom>
              <a:avLst/>
              <a:gdLst>
                <a:gd name="connsiteX0" fmla="*/ 379442 w 399501"/>
                <a:gd name="connsiteY0" fmla="*/ 19050 h 366245"/>
                <a:gd name="connsiteX1" fmla="*/ 380451 w 399501"/>
                <a:gd name="connsiteY1" fmla="*/ 20107 h 366245"/>
                <a:gd name="connsiteX2" fmla="*/ 380451 w 399501"/>
                <a:gd name="connsiteY2" fmla="*/ 265748 h 366245"/>
                <a:gd name="connsiteX3" fmla="*/ 379594 w 399501"/>
                <a:gd name="connsiteY3" fmla="*/ 266795 h 366245"/>
                <a:gd name="connsiteX4" fmla="*/ 147946 w 399501"/>
                <a:gd name="connsiteY4" fmla="*/ 266795 h 366245"/>
                <a:gd name="connsiteX5" fmla="*/ 142345 w 399501"/>
                <a:gd name="connsiteY5" fmla="*/ 272510 h 366245"/>
                <a:gd name="connsiteX6" fmla="*/ 96016 w 399501"/>
                <a:gd name="connsiteY6" fmla="*/ 319659 h 366245"/>
                <a:gd name="connsiteX7" fmla="*/ 96016 w 399501"/>
                <a:gd name="connsiteY7" fmla="*/ 266776 h 366245"/>
                <a:gd name="connsiteX8" fmla="*/ 19940 w 399501"/>
                <a:gd name="connsiteY8" fmla="*/ 266776 h 366245"/>
                <a:gd name="connsiteX9" fmla="*/ 18987 w 399501"/>
                <a:gd name="connsiteY9" fmla="*/ 265443 h 366245"/>
                <a:gd name="connsiteX10" fmla="*/ 18987 w 399501"/>
                <a:gd name="connsiteY10" fmla="*/ 20003 h 366245"/>
                <a:gd name="connsiteX11" fmla="*/ 19749 w 399501"/>
                <a:gd name="connsiteY11" fmla="*/ 19050 h 366245"/>
                <a:gd name="connsiteX12" fmla="*/ 379442 w 399501"/>
                <a:gd name="connsiteY12" fmla="*/ 19050 h 366245"/>
                <a:gd name="connsiteX13" fmla="*/ 379594 w 399501"/>
                <a:gd name="connsiteY13" fmla="*/ 0 h 366245"/>
                <a:gd name="connsiteX14" fmla="*/ 19816 w 399501"/>
                <a:gd name="connsiteY14" fmla="*/ 0 h 366245"/>
                <a:gd name="connsiteX15" fmla="*/ 4 w 399501"/>
                <a:gd name="connsiteY15" fmla="*/ 20107 h 366245"/>
                <a:gd name="connsiteX16" fmla="*/ 4 w 399501"/>
                <a:gd name="connsiteY16" fmla="*/ 265443 h 366245"/>
                <a:gd name="connsiteX17" fmla="*/ 19616 w 399501"/>
                <a:gd name="connsiteY17" fmla="*/ 285826 h 366245"/>
                <a:gd name="connsiteX18" fmla="*/ 76966 w 399501"/>
                <a:gd name="connsiteY18" fmla="*/ 285826 h 366245"/>
                <a:gd name="connsiteX19" fmla="*/ 76966 w 399501"/>
                <a:gd name="connsiteY19" fmla="*/ 366246 h 366245"/>
                <a:gd name="connsiteX20" fmla="*/ 155938 w 399501"/>
                <a:gd name="connsiteY20" fmla="*/ 285826 h 366245"/>
                <a:gd name="connsiteX21" fmla="*/ 379594 w 399501"/>
                <a:gd name="connsiteY21" fmla="*/ 285826 h 366245"/>
                <a:gd name="connsiteX22" fmla="*/ 399501 w 399501"/>
                <a:gd name="connsiteY22" fmla="*/ 265728 h 366245"/>
                <a:gd name="connsiteX23" fmla="*/ 399501 w 399501"/>
                <a:gd name="connsiteY23" fmla="*/ 20107 h 366245"/>
                <a:gd name="connsiteX24" fmla="*/ 379594 w 399501"/>
                <a:gd name="connsiteY24" fmla="*/ 0 h 366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99501" h="366245">
                  <a:moveTo>
                    <a:pt x="379442" y="19050"/>
                  </a:moveTo>
                  <a:cubicBezTo>
                    <a:pt x="380009" y="19071"/>
                    <a:pt x="380457" y="19540"/>
                    <a:pt x="380451" y="20107"/>
                  </a:cubicBezTo>
                  <a:lnTo>
                    <a:pt x="380451" y="265748"/>
                  </a:lnTo>
                  <a:cubicBezTo>
                    <a:pt x="380464" y="266261"/>
                    <a:pt x="380100" y="266706"/>
                    <a:pt x="379594" y="266795"/>
                  </a:cubicBezTo>
                  <a:lnTo>
                    <a:pt x="147946" y="266795"/>
                  </a:lnTo>
                  <a:lnTo>
                    <a:pt x="142345" y="272510"/>
                  </a:lnTo>
                  <a:lnTo>
                    <a:pt x="96016" y="319659"/>
                  </a:lnTo>
                  <a:lnTo>
                    <a:pt x="96016" y="266776"/>
                  </a:lnTo>
                  <a:lnTo>
                    <a:pt x="19940" y="266776"/>
                  </a:lnTo>
                  <a:cubicBezTo>
                    <a:pt x="19492" y="266776"/>
                    <a:pt x="18987" y="266252"/>
                    <a:pt x="18987" y="265443"/>
                  </a:cubicBezTo>
                  <a:lnTo>
                    <a:pt x="18987" y="20003"/>
                  </a:lnTo>
                  <a:cubicBezTo>
                    <a:pt x="18978" y="19542"/>
                    <a:pt x="19299" y="19141"/>
                    <a:pt x="19749" y="19050"/>
                  </a:cubicBezTo>
                  <a:lnTo>
                    <a:pt x="379442" y="19050"/>
                  </a:lnTo>
                  <a:moveTo>
                    <a:pt x="379594" y="0"/>
                  </a:moveTo>
                  <a:lnTo>
                    <a:pt x="19816" y="0"/>
                  </a:lnTo>
                  <a:cubicBezTo>
                    <a:pt x="8802" y="105"/>
                    <a:pt x="-54" y="9093"/>
                    <a:pt x="4" y="20107"/>
                  </a:cubicBezTo>
                  <a:lnTo>
                    <a:pt x="4" y="265443"/>
                  </a:lnTo>
                  <a:cubicBezTo>
                    <a:pt x="-209" y="276487"/>
                    <a:pt x="8572" y="285613"/>
                    <a:pt x="19616" y="285826"/>
                  </a:cubicBezTo>
                  <a:lnTo>
                    <a:pt x="76966" y="285826"/>
                  </a:lnTo>
                  <a:lnTo>
                    <a:pt x="76966" y="366246"/>
                  </a:lnTo>
                  <a:lnTo>
                    <a:pt x="155938" y="285826"/>
                  </a:lnTo>
                  <a:lnTo>
                    <a:pt x="379594" y="285826"/>
                  </a:lnTo>
                  <a:cubicBezTo>
                    <a:pt x="390619" y="285721"/>
                    <a:pt x="399502" y="276755"/>
                    <a:pt x="399501" y="265728"/>
                  </a:cubicBezTo>
                  <a:lnTo>
                    <a:pt x="399501" y="20107"/>
                  </a:lnTo>
                  <a:cubicBezTo>
                    <a:pt x="399502" y="9080"/>
                    <a:pt x="390621" y="110"/>
                    <a:pt x="37959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CH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45553C8D-8E65-88F1-404D-6FDE326EE80B}"/>
                </a:ext>
              </a:extLst>
            </p:cNvPr>
            <p:cNvSpPr/>
            <p:nvPr/>
          </p:nvSpPr>
          <p:spPr>
            <a:xfrm>
              <a:off x="2788692" y="1570739"/>
              <a:ext cx="119388" cy="143416"/>
            </a:xfrm>
            <a:custGeom>
              <a:avLst/>
              <a:gdLst>
                <a:gd name="connsiteX0" fmla="*/ 60452 w 119388"/>
                <a:gd name="connsiteY0" fmla="*/ 94 h 143416"/>
                <a:gd name="connsiteX1" fmla="*/ 59499 w 119388"/>
                <a:gd name="connsiteY1" fmla="*/ 94 h 143416"/>
                <a:gd name="connsiteX2" fmla="*/ 52832 w 119388"/>
                <a:gd name="connsiteY2" fmla="*/ 94 h 143416"/>
                <a:gd name="connsiteX3" fmla="*/ 16 w 119388"/>
                <a:gd name="connsiteY3" fmla="*/ 57511 h 143416"/>
                <a:gd name="connsiteX4" fmla="*/ 16 w 119388"/>
                <a:gd name="connsiteY4" fmla="*/ 58673 h 143416"/>
                <a:gd name="connsiteX5" fmla="*/ 19161 w 119388"/>
                <a:gd name="connsiteY5" fmla="*/ 58673 h 143416"/>
                <a:gd name="connsiteX6" fmla="*/ 19161 w 119388"/>
                <a:gd name="connsiteY6" fmla="*/ 57463 h 143416"/>
                <a:gd name="connsiteX7" fmla="*/ 19313 w 119388"/>
                <a:gd name="connsiteY7" fmla="*/ 53149 h 143416"/>
                <a:gd name="connsiteX8" fmla="*/ 56461 w 119388"/>
                <a:gd name="connsiteY8" fmla="*/ 19249 h 143416"/>
                <a:gd name="connsiteX9" fmla="*/ 59566 w 119388"/>
                <a:gd name="connsiteY9" fmla="*/ 19392 h 143416"/>
                <a:gd name="connsiteX10" fmla="*/ 61081 w 119388"/>
                <a:gd name="connsiteY10" fmla="*/ 19392 h 143416"/>
                <a:gd name="connsiteX11" fmla="*/ 100133 w 119388"/>
                <a:gd name="connsiteY11" fmla="*/ 59749 h 143416"/>
                <a:gd name="connsiteX12" fmla="*/ 59690 w 119388"/>
                <a:gd name="connsiteY12" fmla="*/ 96573 h 143416"/>
                <a:gd name="connsiteX13" fmla="*/ 50165 w 119388"/>
                <a:gd name="connsiteY13" fmla="*/ 96573 h 143416"/>
                <a:gd name="connsiteX14" fmla="*/ 50165 w 119388"/>
                <a:gd name="connsiteY14" fmla="*/ 143417 h 143416"/>
                <a:gd name="connsiteX15" fmla="*/ 69367 w 119388"/>
                <a:gd name="connsiteY15" fmla="*/ 143417 h 143416"/>
                <a:gd name="connsiteX16" fmla="*/ 69367 w 119388"/>
                <a:gd name="connsiteY16" fmla="*/ 115166 h 143416"/>
                <a:gd name="connsiteX17" fmla="*/ 72301 w 119388"/>
                <a:gd name="connsiteY17" fmla="*/ 114804 h 143416"/>
                <a:gd name="connsiteX18" fmla="*/ 119354 w 119388"/>
                <a:gd name="connsiteY18" fmla="*/ 59673 h 143416"/>
                <a:gd name="connsiteX19" fmla="*/ 119354 w 119388"/>
                <a:gd name="connsiteY19" fmla="*/ 58359 h 143416"/>
                <a:gd name="connsiteX20" fmla="*/ 60452 w 119388"/>
                <a:gd name="connsiteY20" fmla="*/ 94 h 14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9388" h="143416">
                  <a:moveTo>
                    <a:pt x="60452" y="94"/>
                  </a:moveTo>
                  <a:lnTo>
                    <a:pt x="59499" y="94"/>
                  </a:lnTo>
                  <a:cubicBezTo>
                    <a:pt x="57279" y="-31"/>
                    <a:pt x="55052" y="-31"/>
                    <a:pt x="52832" y="94"/>
                  </a:cubicBezTo>
                  <a:cubicBezTo>
                    <a:pt x="22646" y="1906"/>
                    <a:pt x="-695" y="27279"/>
                    <a:pt x="16" y="57511"/>
                  </a:cubicBezTo>
                  <a:lnTo>
                    <a:pt x="16" y="58673"/>
                  </a:lnTo>
                  <a:lnTo>
                    <a:pt x="19161" y="58673"/>
                  </a:lnTo>
                  <a:lnTo>
                    <a:pt x="19161" y="57463"/>
                  </a:lnTo>
                  <a:cubicBezTo>
                    <a:pt x="19130" y="56023"/>
                    <a:pt x="19180" y="54583"/>
                    <a:pt x="19313" y="53149"/>
                  </a:cubicBezTo>
                  <a:cubicBezTo>
                    <a:pt x="21002" y="33911"/>
                    <a:pt x="37149" y="19175"/>
                    <a:pt x="56461" y="19249"/>
                  </a:cubicBezTo>
                  <a:cubicBezTo>
                    <a:pt x="57498" y="19240"/>
                    <a:pt x="58535" y="19287"/>
                    <a:pt x="59566" y="19392"/>
                  </a:cubicBezTo>
                  <a:lnTo>
                    <a:pt x="61081" y="19392"/>
                  </a:lnTo>
                  <a:cubicBezTo>
                    <a:pt x="83000" y="19773"/>
                    <a:pt x="100472" y="37829"/>
                    <a:pt x="100133" y="59749"/>
                  </a:cubicBezTo>
                  <a:cubicBezTo>
                    <a:pt x="100133" y="81771"/>
                    <a:pt x="83874" y="96573"/>
                    <a:pt x="59690" y="96573"/>
                  </a:cubicBezTo>
                  <a:lnTo>
                    <a:pt x="50165" y="96573"/>
                  </a:lnTo>
                  <a:lnTo>
                    <a:pt x="50165" y="143417"/>
                  </a:lnTo>
                  <a:lnTo>
                    <a:pt x="69367" y="143417"/>
                  </a:lnTo>
                  <a:lnTo>
                    <a:pt x="69367" y="115166"/>
                  </a:lnTo>
                  <a:lnTo>
                    <a:pt x="72301" y="114804"/>
                  </a:lnTo>
                  <a:cubicBezTo>
                    <a:pt x="99905" y="111403"/>
                    <a:pt x="120334" y="87469"/>
                    <a:pt x="119354" y="59673"/>
                  </a:cubicBezTo>
                  <a:lnTo>
                    <a:pt x="119354" y="58359"/>
                  </a:lnTo>
                  <a:cubicBezTo>
                    <a:pt x="118897" y="26122"/>
                    <a:pt x="92691" y="200"/>
                    <a:pt x="60452" y="9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CH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1E91ED4-B6F7-6CBA-905D-4649F89F9BCF}"/>
                </a:ext>
              </a:extLst>
            </p:cNvPr>
            <p:cNvSpPr/>
            <p:nvPr/>
          </p:nvSpPr>
          <p:spPr>
            <a:xfrm>
              <a:off x="2832762" y="1731167"/>
              <a:ext cx="31281" cy="31280"/>
            </a:xfrm>
            <a:custGeom>
              <a:avLst/>
              <a:gdLst>
                <a:gd name="connsiteX0" fmla="*/ 15648 w 31281"/>
                <a:gd name="connsiteY0" fmla="*/ 31280 h 31280"/>
                <a:gd name="connsiteX1" fmla="*/ 0 w 31281"/>
                <a:gd name="connsiteY1" fmla="*/ 15648 h 31280"/>
                <a:gd name="connsiteX2" fmla="*/ 15631 w 31281"/>
                <a:gd name="connsiteY2" fmla="*/ 0 h 31280"/>
                <a:gd name="connsiteX3" fmla="*/ 31278 w 31281"/>
                <a:gd name="connsiteY3" fmla="*/ 15421 h 31280"/>
                <a:gd name="connsiteX4" fmla="*/ 16053 w 31281"/>
                <a:gd name="connsiteY4" fmla="*/ 31279 h 31280"/>
                <a:gd name="connsiteX5" fmla="*/ 16000 w 31281"/>
                <a:gd name="connsiteY5" fmla="*/ 31280 h 3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81" h="31280">
                  <a:moveTo>
                    <a:pt x="15648" y="31280"/>
                  </a:moveTo>
                  <a:cubicBezTo>
                    <a:pt x="7009" y="31285"/>
                    <a:pt x="4" y="24286"/>
                    <a:pt x="0" y="15648"/>
                  </a:cubicBezTo>
                  <a:cubicBezTo>
                    <a:pt x="-5" y="7010"/>
                    <a:pt x="6994" y="5"/>
                    <a:pt x="15631" y="0"/>
                  </a:cubicBezTo>
                  <a:cubicBezTo>
                    <a:pt x="24187" y="-5"/>
                    <a:pt x="31158" y="6867"/>
                    <a:pt x="31278" y="15421"/>
                  </a:cubicBezTo>
                  <a:cubicBezTo>
                    <a:pt x="31453" y="24004"/>
                    <a:pt x="24636" y="31104"/>
                    <a:pt x="16053" y="31279"/>
                  </a:cubicBezTo>
                  <a:cubicBezTo>
                    <a:pt x="16035" y="31279"/>
                    <a:pt x="16018" y="31280"/>
                    <a:pt x="16000" y="3128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CH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7348B6E-5E87-E6D5-E056-CCFF3C48F43D}"/>
              </a:ext>
            </a:extLst>
          </p:cNvPr>
          <p:cNvGrpSpPr/>
          <p:nvPr/>
        </p:nvGrpSpPr>
        <p:grpSpPr>
          <a:xfrm>
            <a:off x="7169896" y="2108778"/>
            <a:ext cx="704850" cy="687123"/>
            <a:chOff x="6619343" y="2072292"/>
            <a:chExt cx="704850" cy="687123"/>
          </a:xfrm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2EA0AC4-4A20-8F11-991C-C0A0A052E4EE}"/>
                </a:ext>
              </a:extLst>
            </p:cNvPr>
            <p:cNvSpPr/>
            <p:nvPr/>
          </p:nvSpPr>
          <p:spPr>
            <a:xfrm>
              <a:off x="6847944" y="2072292"/>
              <a:ext cx="247650" cy="258498"/>
            </a:xfrm>
            <a:custGeom>
              <a:avLst/>
              <a:gdLst>
                <a:gd name="connsiteX0" fmla="*/ 30118 w 247650"/>
                <a:gd name="connsiteY0" fmla="*/ 206188 h 258498"/>
                <a:gd name="connsiteX1" fmla="*/ 59055 w 247650"/>
                <a:gd name="connsiteY1" fmla="*/ 253251 h 258498"/>
                <a:gd name="connsiteX2" fmla="*/ 67523 w 247650"/>
                <a:gd name="connsiteY2" fmla="*/ 258499 h 258498"/>
                <a:gd name="connsiteX3" fmla="*/ 180089 w 247650"/>
                <a:gd name="connsiteY3" fmla="*/ 258499 h 258498"/>
                <a:gd name="connsiteX4" fmla="*/ 188557 w 247650"/>
                <a:gd name="connsiteY4" fmla="*/ 253251 h 258498"/>
                <a:gd name="connsiteX5" fmla="*/ 217532 w 247650"/>
                <a:gd name="connsiteY5" fmla="*/ 206188 h 258498"/>
                <a:gd name="connsiteX6" fmla="*/ 239030 w 247650"/>
                <a:gd name="connsiteY6" fmla="*/ 170945 h 258498"/>
                <a:gd name="connsiteX7" fmla="*/ 247650 w 247650"/>
                <a:gd name="connsiteY7" fmla="*/ 128083 h 258498"/>
                <a:gd name="connsiteX8" fmla="*/ 247650 w 247650"/>
                <a:gd name="connsiteY8" fmla="*/ 123825 h 258498"/>
                <a:gd name="connsiteX9" fmla="*/ 123825 w 247650"/>
                <a:gd name="connsiteY9" fmla="*/ 0 h 258498"/>
                <a:gd name="connsiteX10" fmla="*/ 0 w 247650"/>
                <a:gd name="connsiteY10" fmla="*/ 123825 h 258498"/>
                <a:gd name="connsiteX11" fmla="*/ 0 w 247650"/>
                <a:gd name="connsiteY11" fmla="*/ 128083 h 258498"/>
                <a:gd name="connsiteX12" fmla="*/ 8620 w 247650"/>
                <a:gd name="connsiteY12" fmla="*/ 170945 h 258498"/>
                <a:gd name="connsiteX13" fmla="*/ 30118 w 247650"/>
                <a:gd name="connsiteY13" fmla="*/ 206188 h 258498"/>
                <a:gd name="connsiteX14" fmla="*/ 123825 w 247650"/>
                <a:gd name="connsiteY14" fmla="*/ 20574 h 258498"/>
                <a:gd name="connsiteX15" fmla="*/ 228600 w 247650"/>
                <a:gd name="connsiteY15" fmla="*/ 123844 h 258498"/>
                <a:gd name="connsiteX16" fmla="*/ 228600 w 247650"/>
                <a:gd name="connsiteY16" fmla="*/ 127797 h 258498"/>
                <a:gd name="connsiteX17" fmla="*/ 221275 w 247650"/>
                <a:gd name="connsiteY17" fmla="*/ 164068 h 258498"/>
                <a:gd name="connsiteX18" fmla="*/ 203483 w 247650"/>
                <a:gd name="connsiteY18" fmla="*/ 193319 h 258498"/>
                <a:gd name="connsiteX19" fmla="*/ 174155 w 247650"/>
                <a:gd name="connsiteY19" fmla="*/ 239449 h 258498"/>
                <a:gd name="connsiteX20" fmla="*/ 73495 w 247650"/>
                <a:gd name="connsiteY20" fmla="*/ 239449 h 258498"/>
                <a:gd name="connsiteX21" fmla="*/ 44358 w 247650"/>
                <a:gd name="connsiteY21" fmla="*/ 193538 h 258498"/>
                <a:gd name="connsiteX22" fmla="*/ 26403 w 247650"/>
                <a:gd name="connsiteY22" fmla="*/ 164144 h 258498"/>
                <a:gd name="connsiteX23" fmla="*/ 19050 w 247650"/>
                <a:gd name="connsiteY23" fmla="*/ 127787 h 258498"/>
                <a:gd name="connsiteX24" fmla="*/ 19050 w 247650"/>
                <a:gd name="connsiteY24" fmla="*/ 124196 h 258498"/>
                <a:gd name="connsiteX25" fmla="*/ 123825 w 247650"/>
                <a:gd name="connsiteY25" fmla="*/ 20574 h 25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7650" h="258498">
                  <a:moveTo>
                    <a:pt x="30118" y="206188"/>
                  </a:moveTo>
                  <a:cubicBezTo>
                    <a:pt x="41577" y="220686"/>
                    <a:pt x="51289" y="236482"/>
                    <a:pt x="59055" y="253251"/>
                  </a:cubicBezTo>
                  <a:cubicBezTo>
                    <a:pt x="60649" y="256468"/>
                    <a:pt x="63932" y="258503"/>
                    <a:pt x="67523" y="258499"/>
                  </a:cubicBezTo>
                  <a:lnTo>
                    <a:pt x="180089" y="258499"/>
                  </a:lnTo>
                  <a:cubicBezTo>
                    <a:pt x="183680" y="258503"/>
                    <a:pt x="186962" y="256468"/>
                    <a:pt x="188557" y="253251"/>
                  </a:cubicBezTo>
                  <a:cubicBezTo>
                    <a:pt x="196345" y="236486"/>
                    <a:pt x="206070" y="220691"/>
                    <a:pt x="217532" y="206188"/>
                  </a:cubicBezTo>
                  <a:cubicBezTo>
                    <a:pt x="226742" y="195816"/>
                    <a:pt x="234023" y="183880"/>
                    <a:pt x="239030" y="170945"/>
                  </a:cubicBezTo>
                  <a:cubicBezTo>
                    <a:pt x="244290" y="157243"/>
                    <a:pt x="247203" y="142753"/>
                    <a:pt x="247650" y="128083"/>
                  </a:cubicBezTo>
                  <a:lnTo>
                    <a:pt x="247650" y="123825"/>
                  </a:lnTo>
                  <a:cubicBezTo>
                    <a:pt x="247650" y="55438"/>
                    <a:pt x="192212" y="0"/>
                    <a:pt x="123825" y="0"/>
                  </a:cubicBezTo>
                  <a:cubicBezTo>
                    <a:pt x="55438" y="0"/>
                    <a:pt x="0" y="55438"/>
                    <a:pt x="0" y="123825"/>
                  </a:cubicBezTo>
                  <a:lnTo>
                    <a:pt x="0" y="128083"/>
                  </a:lnTo>
                  <a:cubicBezTo>
                    <a:pt x="451" y="142752"/>
                    <a:pt x="3365" y="157242"/>
                    <a:pt x="8620" y="170945"/>
                  </a:cubicBezTo>
                  <a:cubicBezTo>
                    <a:pt x="13627" y="183880"/>
                    <a:pt x="20908" y="195816"/>
                    <a:pt x="30118" y="206188"/>
                  </a:cubicBezTo>
                  <a:close/>
                  <a:moveTo>
                    <a:pt x="123825" y="20574"/>
                  </a:moveTo>
                  <a:cubicBezTo>
                    <a:pt x="181079" y="20640"/>
                    <a:pt x="227706" y="66598"/>
                    <a:pt x="228600" y="123844"/>
                  </a:cubicBezTo>
                  <a:lnTo>
                    <a:pt x="228600" y="127797"/>
                  </a:lnTo>
                  <a:cubicBezTo>
                    <a:pt x="228192" y="140211"/>
                    <a:pt x="225717" y="152470"/>
                    <a:pt x="221275" y="164068"/>
                  </a:cubicBezTo>
                  <a:cubicBezTo>
                    <a:pt x="217129" y="174798"/>
                    <a:pt x="211104" y="184703"/>
                    <a:pt x="203483" y="193319"/>
                  </a:cubicBezTo>
                  <a:cubicBezTo>
                    <a:pt x="191911" y="207477"/>
                    <a:pt x="182066" y="222963"/>
                    <a:pt x="174155" y="239449"/>
                  </a:cubicBezTo>
                  <a:lnTo>
                    <a:pt x="73495" y="239449"/>
                  </a:lnTo>
                  <a:cubicBezTo>
                    <a:pt x="65693" y="223014"/>
                    <a:pt x="55908" y="207595"/>
                    <a:pt x="44358" y="193538"/>
                  </a:cubicBezTo>
                  <a:cubicBezTo>
                    <a:pt x="36670" y="184888"/>
                    <a:pt x="30590" y="174933"/>
                    <a:pt x="26403" y="164144"/>
                  </a:cubicBezTo>
                  <a:cubicBezTo>
                    <a:pt x="21946" y="152519"/>
                    <a:pt x="19461" y="140231"/>
                    <a:pt x="19050" y="127787"/>
                  </a:cubicBezTo>
                  <a:lnTo>
                    <a:pt x="19050" y="124196"/>
                  </a:lnTo>
                  <a:cubicBezTo>
                    <a:pt x="19789" y="66827"/>
                    <a:pt x="66451" y="20679"/>
                    <a:pt x="123825" y="2057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CH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54316E02-ECE3-18E8-9DD2-FA337C72BF1A}"/>
                </a:ext>
              </a:extLst>
            </p:cNvPr>
            <p:cNvSpPr/>
            <p:nvPr/>
          </p:nvSpPr>
          <p:spPr>
            <a:xfrm>
              <a:off x="6914619" y="2349841"/>
              <a:ext cx="114300" cy="19050"/>
            </a:xfrm>
            <a:custGeom>
              <a:avLst/>
              <a:gdLst>
                <a:gd name="connsiteX0" fmla="*/ 114300 w 114300"/>
                <a:gd name="connsiteY0" fmla="*/ 9525 h 19050"/>
                <a:gd name="connsiteX1" fmla="*/ 104775 w 114300"/>
                <a:gd name="connsiteY1" fmla="*/ 0 h 19050"/>
                <a:gd name="connsiteX2" fmla="*/ 9525 w 114300"/>
                <a:gd name="connsiteY2" fmla="*/ 0 h 19050"/>
                <a:gd name="connsiteX3" fmla="*/ 0 w 114300"/>
                <a:gd name="connsiteY3" fmla="*/ 9525 h 19050"/>
                <a:gd name="connsiteX4" fmla="*/ 9525 w 114300"/>
                <a:gd name="connsiteY4" fmla="*/ 19050 h 19050"/>
                <a:gd name="connsiteX5" fmla="*/ 104775 w 114300"/>
                <a:gd name="connsiteY5" fmla="*/ 19050 h 19050"/>
                <a:gd name="connsiteX6" fmla="*/ 114300 w 114300"/>
                <a:gd name="connsiteY6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19050">
                  <a:moveTo>
                    <a:pt x="114300" y="9525"/>
                  </a:moveTo>
                  <a:cubicBezTo>
                    <a:pt x="114300" y="4264"/>
                    <a:pt x="110036" y="0"/>
                    <a:pt x="104775" y="0"/>
                  </a:cubicBezTo>
                  <a:lnTo>
                    <a:pt x="9525" y="0"/>
                  </a:lnTo>
                  <a:cubicBezTo>
                    <a:pt x="4264" y="0"/>
                    <a:pt x="0" y="4264"/>
                    <a:pt x="0" y="9525"/>
                  </a:cubicBezTo>
                  <a:cubicBezTo>
                    <a:pt x="0" y="14786"/>
                    <a:pt x="4264" y="19050"/>
                    <a:pt x="9525" y="19050"/>
                  </a:cubicBezTo>
                  <a:lnTo>
                    <a:pt x="104775" y="19050"/>
                  </a:lnTo>
                  <a:cubicBezTo>
                    <a:pt x="110036" y="19050"/>
                    <a:pt x="114300" y="14786"/>
                    <a:pt x="114300" y="952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CH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A51D5C87-4665-9FA5-F943-5A02E2088E38}"/>
                </a:ext>
              </a:extLst>
            </p:cNvPr>
            <p:cNvSpPr/>
            <p:nvPr/>
          </p:nvSpPr>
          <p:spPr>
            <a:xfrm>
              <a:off x="6943194" y="2390113"/>
              <a:ext cx="57150" cy="26403"/>
            </a:xfrm>
            <a:custGeom>
              <a:avLst/>
              <a:gdLst>
                <a:gd name="connsiteX0" fmla="*/ 28575 w 57150"/>
                <a:gd name="connsiteY0" fmla="*/ 26403 h 26403"/>
                <a:gd name="connsiteX1" fmla="*/ 57150 w 57150"/>
                <a:gd name="connsiteY1" fmla="*/ 0 h 26403"/>
                <a:gd name="connsiteX2" fmla="*/ 0 w 57150"/>
                <a:gd name="connsiteY2" fmla="*/ 0 h 26403"/>
                <a:gd name="connsiteX3" fmla="*/ 28575 w 57150"/>
                <a:gd name="connsiteY3" fmla="*/ 26403 h 26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6403">
                  <a:moveTo>
                    <a:pt x="28575" y="26403"/>
                  </a:moveTo>
                  <a:cubicBezTo>
                    <a:pt x="43524" y="26391"/>
                    <a:pt x="55958" y="14902"/>
                    <a:pt x="57150" y="0"/>
                  </a:cubicBezTo>
                  <a:lnTo>
                    <a:pt x="0" y="0"/>
                  </a:lnTo>
                  <a:cubicBezTo>
                    <a:pt x="1213" y="14891"/>
                    <a:pt x="13635" y="26368"/>
                    <a:pt x="28575" y="2640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CH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8CF2D74D-7DA0-C905-E6A2-FF9E3E95D221}"/>
                </a:ext>
              </a:extLst>
            </p:cNvPr>
            <p:cNvSpPr/>
            <p:nvPr/>
          </p:nvSpPr>
          <p:spPr>
            <a:xfrm>
              <a:off x="6920429" y="2130804"/>
              <a:ext cx="102679" cy="142922"/>
            </a:xfrm>
            <a:custGeom>
              <a:avLst/>
              <a:gdLst>
                <a:gd name="connsiteX0" fmla="*/ 50387 w 102679"/>
                <a:gd name="connsiteY0" fmla="*/ 142923 h 142922"/>
                <a:gd name="connsiteX1" fmla="*/ 102680 w 102679"/>
                <a:gd name="connsiteY1" fmla="*/ 46596 h 142922"/>
                <a:gd name="connsiteX2" fmla="*/ 50387 w 102679"/>
                <a:gd name="connsiteY2" fmla="*/ 56979 h 142922"/>
                <a:gd name="connsiteX3" fmla="*/ 50387 w 102679"/>
                <a:gd name="connsiteY3" fmla="*/ 0 h 142922"/>
                <a:gd name="connsiteX4" fmla="*/ 0 w 102679"/>
                <a:gd name="connsiteY4" fmla="*/ 98422 h 142922"/>
                <a:gd name="connsiteX5" fmla="*/ 50387 w 102679"/>
                <a:gd name="connsiteY5" fmla="*/ 86992 h 142922"/>
                <a:gd name="connsiteX6" fmla="*/ 50387 w 102679"/>
                <a:gd name="connsiteY6" fmla="*/ 142923 h 14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679" h="142922">
                  <a:moveTo>
                    <a:pt x="50387" y="142923"/>
                  </a:moveTo>
                  <a:lnTo>
                    <a:pt x="102680" y="46596"/>
                  </a:lnTo>
                  <a:lnTo>
                    <a:pt x="50387" y="56979"/>
                  </a:lnTo>
                  <a:lnTo>
                    <a:pt x="50387" y="0"/>
                  </a:lnTo>
                  <a:lnTo>
                    <a:pt x="0" y="98422"/>
                  </a:lnTo>
                  <a:lnTo>
                    <a:pt x="50387" y="86992"/>
                  </a:lnTo>
                  <a:lnTo>
                    <a:pt x="50387" y="14292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CH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A4A1B67A-E26A-8057-EF36-2C18D27D6F15}"/>
                </a:ext>
              </a:extLst>
            </p:cNvPr>
            <p:cNvSpPr/>
            <p:nvPr/>
          </p:nvSpPr>
          <p:spPr>
            <a:xfrm>
              <a:off x="6698039" y="2399409"/>
              <a:ext cx="147466" cy="147466"/>
            </a:xfrm>
            <a:custGeom>
              <a:avLst/>
              <a:gdLst>
                <a:gd name="connsiteX0" fmla="*/ 73704 w 147466"/>
                <a:gd name="connsiteY0" fmla="*/ 147466 h 147466"/>
                <a:gd name="connsiteX1" fmla="*/ 147466 w 147466"/>
                <a:gd name="connsiteY1" fmla="*/ 73762 h 147466"/>
                <a:gd name="connsiteX2" fmla="*/ 73762 w 147466"/>
                <a:gd name="connsiteY2" fmla="*/ 0 h 147466"/>
                <a:gd name="connsiteX3" fmla="*/ 0 w 147466"/>
                <a:gd name="connsiteY3" fmla="*/ 73704 h 147466"/>
                <a:gd name="connsiteX4" fmla="*/ 0 w 147466"/>
                <a:gd name="connsiteY4" fmla="*/ 73733 h 147466"/>
                <a:gd name="connsiteX5" fmla="*/ 73695 w 147466"/>
                <a:gd name="connsiteY5" fmla="*/ 147466 h 147466"/>
                <a:gd name="connsiteX6" fmla="*/ 73704 w 147466"/>
                <a:gd name="connsiteY6" fmla="*/ 147466 h 147466"/>
                <a:gd name="connsiteX7" fmla="*/ 73704 w 147466"/>
                <a:gd name="connsiteY7" fmla="*/ 19060 h 147466"/>
                <a:gd name="connsiteX8" fmla="*/ 128416 w 147466"/>
                <a:gd name="connsiteY8" fmla="*/ 73714 h 147466"/>
                <a:gd name="connsiteX9" fmla="*/ 73762 w 147466"/>
                <a:gd name="connsiteY9" fmla="*/ 128426 h 147466"/>
                <a:gd name="connsiteX10" fmla="*/ 19050 w 147466"/>
                <a:gd name="connsiteY10" fmla="*/ 73771 h 147466"/>
                <a:gd name="connsiteX11" fmla="*/ 19050 w 147466"/>
                <a:gd name="connsiteY11" fmla="*/ 73733 h 147466"/>
                <a:gd name="connsiteX12" fmla="*/ 73704 w 147466"/>
                <a:gd name="connsiteY12" fmla="*/ 19060 h 14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7466" h="147466">
                  <a:moveTo>
                    <a:pt x="73704" y="147466"/>
                  </a:moveTo>
                  <a:cubicBezTo>
                    <a:pt x="114426" y="147482"/>
                    <a:pt x="147450" y="114483"/>
                    <a:pt x="147466" y="73762"/>
                  </a:cubicBezTo>
                  <a:cubicBezTo>
                    <a:pt x="147482" y="33040"/>
                    <a:pt x="114483" y="16"/>
                    <a:pt x="73762" y="0"/>
                  </a:cubicBezTo>
                  <a:cubicBezTo>
                    <a:pt x="33040" y="-16"/>
                    <a:pt x="16" y="32983"/>
                    <a:pt x="0" y="73704"/>
                  </a:cubicBezTo>
                  <a:cubicBezTo>
                    <a:pt x="0" y="73714"/>
                    <a:pt x="0" y="73724"/>
                    <a:pt x="0" y="73733"/>
                  </a:cubicBezTo>
                  <a:cubicBezTo>
                    <a:pt x="-10" y="114444"/>
                    <a:pt x="32984" y="147456"/>
                    <a:pt x="73695" y="147466"/>
                  </a:cubicBezTo>
                  <a:cubicBezTo>
                    <a:pt x="73698" y="147466"/>
                    <a:pt x="73702" y="147466"/>
                    <a:pt x="73704" y="147466"/>
                  </a:cubicBezTo>
                  <a:close/>
                  <a:moveTo>
                    <a:pt x="73704" y="19060"/>
                  </a:moveTo>
                  <a:cubicBezTo>
                    <a:pt x="103905" y="19043"/>
                    <a:pt x="128400" y="43513"/>
                    <a:pt x="128416" y="73714"/>
                  </a:cubicBezTo>
                  <a:cubicBezTo>
                    <a:pt x="128432" y="103915"/>
                    <a:pt x="103963" y="128409"/>
                    <a:pt x="73762" y="128426"/>
                  </a:cubicBezTo>
                  <a:cubicBezTo>
                    <a:pt x="43561" y="128442"/>
                    <a:pt x="19066" y="103972"/>
                    <a:pt x="19050" y="73771"/>
                  </a:cubicBezTo>
                  <a:cubicBezTo>
                    <a:pt x="19050" y="73759"/>
                    <a:pt x="19050" y="73745"/>
                    <a:pt x="19050" y="73733"/>
                  </a:cubicBezTo>
                  <a:cubicBezTo>
                    <a:pt x="19077" y="43556"/>
                    <a:pt x="43527" y="19097"/>
                    <a:pt x="73704" y="1906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CH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1F8CD188-14C8-479C-1C69-FFE5193A1FD3}"/>
                </a:ext>
              </a:extLst>
            </p:cNvPr>
            <p:cNvSpPr/>
            <p:nvPr/>
          </p:nvSpPr>
          <p:spPr>
            <a:xfrm>
              <a:off x="7098089" y="2397466"/>
              <a:ext cx="147446" cy="147447"/>
            </a:xfrm>
            <a:custGeom>
              <a:avLst/>
              <a:gdLst>
                <a:gd name="connsiteX0" fmla="*/ 73704 w 147446"/>
                <a:gd name="connsiteY0" fmla="*/ 147447 h 147447"/>
                <a:gd name="connsiteX1" fmla="*/ 147447 w 147446"/>
                <a:gd name="connsiteY1" fmla="*/ 73743 h 147447"/>
                <a:gd name="connsiteX2" fmla="*/ 73743 w 147446"/>
                <a:gd name="connsiteY2" fmla="*/ 0 h 147447"/>
                <a:gd name="connsiteX3" fmla="*/ 0 w 147446"/>
                <a:gd name="connsiteY3" fmla="*/ 73704 h 147447"/>
                <a:gd name="connsiteX4" fmla="*/ 0 w 147446"/>
                <a:gd name="connsiteY4" fmla="*/ 73724 h 147447"/>
                <a:gd name="connsiteX5" fmla="*/ 73704 w 147446"/>
                <a:gd name="connsiteY5" fmla="*/ 147447 h 147447"/>
                <a:gd name="connsiteX6" fmla="*/ 73704 w 147446"/>
                <a:gd name="connsiteY6" fmla="*/ 19050 h 147447"/>
                <a:gd name="connsiteX7" fmla="*/ 128397 w 147446"/>
                <a:gd name="connsiteY7" fmla="*/ 73704 h 147447"/>
                <a:gd name="connsiteX8" fmla="*/ 73743 w 147446"/>
                <a:gd name="connsiteY8" fmla="*/ 128397 h 147447"/>
                <a:gd name="connsiteX9" fmla="*/ 19050 w 147446"/>
                <a:gd name="connsiteY9" fmla="*/ 73743 h 147447"/>
                <a:gd name="connsiteX10" fmla="*/ 19050 w 147446"/>
                <a:gd name="connsiteY10" fmla="*/ 73724 h 147447"/>
                <a:gd name="connsiteX11" fmla="*/ 73704 w 147446"/>
                <a:gd name="connsiteY11" fmla="*/ 19050 h 147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7446" h="147447">
                  <a:moveTo>
                    <a:pt x="73704" y="147447"/>
                  </a:moveTo>
                  <a:cubicBezTo>
                    <a:pt x="114421" y="147457"/>
                    <a:pt x="147437" y="114459"/>
                    <a:pt x="147447" y="73743"/>
                  </a:cubicBezTo>
                  <a:cubicBezTo>
                    <a:pt x="147457" y="33026"/>
                    <a:pt x="114459" y="10"/>
                    <a:pt x="73743" y="0"/>
                  </a:cubicBezTo>
                  <a:cubicBezTo>
                    <a:pt x="33026" y="-10"/>
                    <a:pt x="11" y="32988"/>
                    <a:pt x="0" y="73704"/>
                  </a:cubicBezTo>
                  <a:cubicBezTo>
                    <a:pt x="0" y="73711"/>
                    <a:pt x="0" y="73717"/>
                    <a:pt x="0" y="73724"/>
                  </a:cubicBezTo>
                  <a:cubicBezTo>
                    <a:pt x="-6" y="114434"/>
                    <a:pt x="32994" y="147441"/>
                    <a:pt x="73704" y="147447"/>
                  </a:cubicBezTo>
                  <a:close/>
                  <a:moveTo>
                    <a:pt x="73704" y="19050"/>
                  </a:moveTo>
                  <a:cubicBezTo>
                    <a:pt x="103900" y="19040"/>
                    <a:pt x="128387" y="43509"/>
                    <a:pt x="128397" y="73704"/>
                  </a:cubicBezTo>
                  <a:cubicBezTo>
                    <a:pt x="128407" y="103900"/>
                    <a:pt x="103938" y="128387"/>
                    <a:pt x="73743" y="128397"/>
                  </a:cubicBezTo>
                  <a:cubicBezTo>
                    <a:pt x="43547" y="128407"/>
                    <a:pt x="19061" y="103938"/>
                    <a:pt x="19050" y="73743"/>
                  </a:cubicBezTo>
                  <a:cubicBezTo>
                    <a:pt x="19050" y="73736"/>
                    <a:pt x="19050" y="73730"/>
                    <a:pt x="19050" y="73724"/>
                  </a:cubicBezTo>
                  <a:cubicBezTo>
                    <a:pt x="19077" y="43546"/>
                    <a:pt x="43527" y="19087"/>
                    <a:pt x="73704" y="1905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CH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CD798C44-A500-CDD3-E7BA-E6B7F8718247}"/>
                </a:ext>
              </a:extLst>
            </p:cNvPr>
            <p:cNvSpPr/>
            <p:nvPr/>
          </p:nvSpPr>
          <p:spPr>
            <a:xfrm>
              <a:off x="7033138" y="2558362"/>
              <a:ext cx="291055" cy="142017"/>
            </a:xfrm>
            <a:custGeom>
              <a:avLst/>
              <a:gdLst>
                <a:gd name="connsiteX0" fmla="*/ 273272 w 291055"/>
                <a:gd name="connsiteY0" fmla="*/ 45025 h 142017"/>
                <a:gd name="connsiteX1" fmla="*/ 200330 w 291055"/>
                <a:gd name="connsiteY1" fmla="*/ 9344 h 142017"/>
                <a:gd name="connsiteX2" fmla="*/ 138655 w 291055"/>
                <a:gd name="connsiteY2" fmla="*/ 0 h 142017"/>
                <a:gd name="connsiteX3" fmla="*/ 77105 w 291055"/>
                <a:gd name="connsiteY3" fmla="*/ 9306 h 142017"/>
                <a:gd name="connsiteX4" fmla="*/ 4115 w 291055"/>
                <a:gd name="connsiteY4" fmla="*/ 44958 h 142017"/>
                <a:gd name="connsiteX5" fmla="*/ 0 w 291055"/>
                <a:gd name="connsiteY5" fmla="*/ 48673 h 142017"/>
                <a:gd name="connsiteX6" fmla="*/ 5772 w 291055"/>
                <a:gd name="connsiteY6" fmla="*/ 50197 h 142017"/>
                <a:gd name="connsiteX7" fmla="*/ 22546 w 291055"/>
                <a:gd name="connsiteY7" fmla="*/ 55588 h 142017"/>
                <a:gd name="connsiteX8" fmla="*/ 82229 w 291055"/>
                <a:gd name="connsiteY8" fmla="*/ 27699 h 142017"/>
                <a:gd name="connsiteX9" fmla="*/ 138655 w 291055"/>
                <a:gd name="connsiteY9" fmla="*/ 19126 h 142017"/>
                <a:gd name="connsiteX10" fmla="*/ 194977 w 291055"/>
                <a:gd name="connsiteY10" fmla="*/ 27699 h 142017"/>
                <a:gd name="connsiteX11" fmla="*/ 261290 w 291055"/>
                <a:gd name="connsiteY11" fmla="*/ 59912 h 142017"/>
                <a:gd name="connsiteX12" fmla="*/ 272005 w 291055"/>
                <a:gd name="connsiteY12" fmla="*/ 81058 h 142017"/>
                <a:gd name="connsiteX13" fmla="*/ 272005 w 291055"/>
                <a:gd name="connsiteY13" fmla="*/ 142018 h 142017"/>
                <a:gd name="connsiteX14" fmla="*/ 291055 w 291055"/>
                <a:gd name="connsiteY14" fmla="*/ 142018 h 142017"/>
                <a:gd name="connsiteX15" fmla="*/ 291055 w 291055"/>
                <a:gd name="connsiteY15" fmla="*/ 81058 h 142017"/>
                <a:gd name="connsiteX16" fmla="*/ 273272 w 291055"/>
                <a:gd name="connsiteY16" fmla="*/ 45025 h 142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1055" h="142017">
                  <a:moveTo>
                    <a:pt x="273272" y="45025"/>
                  </a:moveTo>
                  <a:cubicBezTo>
                    <a:pt x="251619" y="28324"/>
                    <a:pt x="226806" y="16186"/>
                    <a:pt x="200330" y="9344"/>
                  </a:cubicBezTo>
                  <a:cubicBezTo>
                    <a:pt x="180346" y="3199"/>
                    <a:pt x="159562" y="51"/>
                    <a:pt x="138655" y="0"/>
                  </a:cubicBezTo>
                  <a:cubicBezTo>
                    <a:pt x="117815" y="338"/>
                    <a:pt x="97114" y="3468"/>
                    <a:pt x="77105" y="9306"/>
                  </a:cubicBezTo>
                  <a:cubicBezTo>
                    <a:pt x="50910" y="16916"/>
                    <a:pt x="26220" y="28977"/>
                    <a:pt x="4115" y="44958"/>
                  </a:cubicBezTo>
                  <a:cubicBezTo>
                    <a:pt x="2675" y="46118"/>
                    <a:pt x="1301" y="47358"/>
                    <a:pt x="0" y="48673"/>
                  </a:cubicBezTo>
                  <a:cubicBezTo>
                    <a:pt x="1905" y="49206"/>
                    <a:pt x="3810" y="49625"/>
                    <a:pt x="5772" y="50197"/>
                  </a:cubicBezTo>
                  <a:cubicBezTo>
                    <a:pt x="11563" y="51845"/>
                    <a:pt x="17107" y="53673"/>
                    <a:pt x="22546" y="55588"/>
                  </a:cubicBezTo>
                  <a:cubicBezTo>
                    <a:pt x="40937" y="43365"/>
                    <a:pt x="61054" y="33963"/>
                    <a:pt x="82229" y="27699"/>
                  </a:cubicBezTo>
                  <a:cubicBezTo>
                    <a:pt x="100574" y="22347"/>
                    <a:pt x="119549" y="19463"/>
                    <a:pt x="138655" y="19126"/>
                  </a:cubicBezTo>
                  <a:cubicBezTo>
                    <a:pt x="157750" y="19182"/>
                    <a:pt x="176731" y="22071"/>
                    <a:pt x="194977" y="27699"/>
                  </a:cubicBezTo>
                  <a:cubicBezTo>
                    <a:pt x="219029" y="33851"/>
                    <a:pt x="241586" y="44808"/>
                    <a:pt x="261290" y="59912"/>
                  </a:cubicBezTo>
                  <a:cubicBezTo>
                    <a:pt x="267858" y="64992"/>
                    <a:pt x="271793" y="72757"/>
                    <a:pt x="272005" y="81058"/>
                  </a:cubicBezTo>
                  <a:lnTo>
                    <a:pt x="272005" y="142018"/>
                  </a:lnTo>
                  <a:lnTo>
                    <a:pt x="291055" y="142018"/>
                  </a:lnTo>
                  <a:lnTo>
                    <a:pt x="291055" y="81058"/>
                  </a:lnTo>
                  <a:cubicBezTo>
                    <a:pt x="290852" y="66983"/>
                    <a:pt x="284319" y="53749"/>
                    <a:pt x="273272" y="4502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CH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1AD6004E-6B96-AFDE-29FD-6155422AD75B}"/>
                </a:ext>
              </a:extLst>
            </p:cNvPr>
            <p:cNvSpPr/>
            <p:nvPr/>
          </p:nvSpPr>
          <p:spPr>
            <a:xfrm>
              <a:off x="6619343" y="2560343"/>
              <a:ext cx="289455" cy="141922"/>
            </a:xfrm>
            <a:custGeom>
              <a:avLst/>
              <a:gdLst>
                <a:gd name="connsiteX0" fmla="*/ 267252 w 289455"/>
                <a:gd name="connsiteY0" fmla="*/ 54293 h 141922"/>
                <a:gd name="connsiteX1" fmla="*/ 285645 w 289455"/>
                <a:gd name="connsiteY1" fmla="*/ 48158 h 141922"/>
                <a:gd name="connsiteX2" fmla="*/ 289455 w 289455"/>
                <a:gd name="connsiteY2" fmla="*/ 47206 h 141922"/>
                <a:gd name="connsiteX3" fmla="*/ 287026 w 289455"/>
                <a:gd name="connsiteY3" fmla="*/ 45034 h 141922"/>
                <a:gd name="connsiteX4" fmla="*/ 214084 w 289455"/>
                <a:gd name="connsiteY4" fmla="*/ 9335 h 141922"/>
                <a:gd name="connsiteX5" fmla="*/ 152400 w 289455"/>
                <a:gd name="connsiteY5" fmla="*/ 0 h 141922"/>
                <a:gd name="connsiteX6" fmla="*/ 90849 w 289455"/>
                <a:gd name="connsiteY6" fmla="*/ 9296 h 141922"/>
                <a:gd name="connsiteX7" fmla="*/ 17859 w 289455"/>
                <a:gd name="connsiteY7" fmla="*/ 44958 h 141922"/>
                <a:gd name="connsiteX8" fmla="*/ 0 w 289455"/>
                <a:gd name="connsiteY8" fmla="*/ 80963 h 141922"/>
                <a:gd name="connsiteX9" fmla="*/ 0 w 289455"/>
                <a:gd name="connsiteY9" fmla="*/ 141923 h 141922"/>
                <a:gd name="connsiteX10" fmla="*/ 19050 w 289455"/>
                <a:gd name="connsiteY10" fmla="*/ 141923 h 141922"/>
                <a:gd name="connsiteX11" fmla="*/ 19050 w 289455"/>
                <a:gd name="connsiteY11" fmla="*/ 80963 h 141922"/>
                <a:gd name="connsiteX12" fmla="*/ 29413 w 289455"/>
                <a:gd name="connsiteY12" fmla="*/ 60084 h 141922"/>
                <a:gd name="connsiteX13" fmla="*/ 95974 w 289455"/>
                <a:gd name="connsiteY13" fmla="*/ 27623 h 141922"/>
                <a:gd name="connsiteX14" fmla="*/ 152400 w 289455"/>
                <a:gd name="connsiteY14" fmla="*/ 19050 h 141922"/>
                <a:gd name="connsiteX15" fmla="*/ 208721 w 289455"/>
                <a:gd name="connsiteY15" fmla="*/ 27623 h 141922"/>
                <a:gd name="connsiteX16" fmla="*/ 267252 w 289455"/>
                <a:gd name="connsiteY16" fmla="*/ 54293 h 14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9455" h="141922">
                  <a:moveTo>
                    <a:pt x="267252" y="54293"/>
                  </a:moveTo>
                  <a:cubicBezTo>
                    <a:pt x="273377" y="51987"/>
                    <a:pt x="279521" y="49901"/>
                    <a:pt x="285645" y="48158"/>
                  </a:cubicBezTo>
                  <a:cubicBezTo>
                    <a:pt x="286950" y="47806"/>
                    <a:pt x="288160" y="47558"/>
                    <a:pt x="289455" y="47206"/>
                  </a:cubicBezTo>
                  <a:cubicBezTo>
                    <a:pt x="288655" y="46472"/>
                    <a:pt x="287884" y="45711"/>
                    <a:pt x="287026" y="45034"/>
                  </a:cubicBezTo>
                  <a:cubicBezTo>
                    <a:pt x="265376" y="28325"/>
                    <a:pt x="240562" y="16180"/>
                    <a:pt x="214084" y="9335"/>
                  </a:cubicBezTo>
                  <a:cubicBezTo>
                    <a:pt x="194096" y="3197"/>
                    <a:pt x="173309" y="51"/>
                    <a:pt x="152400" y="0"/>
                  </a:cubicBezTo>
                  <a:cubicBezTo>
                    <a:pt x="131560" y="341"/>
                    <a:pt x="110861" y="3467"/>
                    <a:pt x="90849" y="9296"/>
                  </a:cubicBezTo>
                  <a:cubicBezTo>
                    <a:pt x="64652" y="16905"/>
                    <a:pt x="39961" y="28968"/>
                    <a:pt x="17859" y="44958"/>
                  </a:cubicBezTo>
                  <a:cubicBezTo>
                    <a:pt x="6796" y="53665"/>
                    <a:pt x="238" y="66886"/>
                    <a:pt x="0" y="80963"/>
                  </a:cubicBezTo>
                  <a:lnTo>
                    <a:pt x="0" y="141923"/>
                  </a:lnTo>
                  <a:lnTo>
                    <a:pt x="19050" y="141923"/>
                  </a:lnTo>
                  <a:lnTo>
                    <a:pt x="19050" y="80963"/>
                  </a:lnTo>
                  <a:cubicBezTo>
                    <a:pt x="19227" y="72808"/>
                    <a:pt x="23026" y="65156"/>
                    <a:pt x="29413" y="60084"/>
                  </a:cubicBezTo>
                  <a:cubicBezTo>
                    <a:pt x="49619" y="45601"/>
                    <a:pt x="72120" y="34626"/>
                    <a:pt x="95974" y="27623"/>
                  </a:cubicBezTo>
                  <a:cubicBezTo>
                    <a:pt x="114318" y="22270"/>
                    <a:pt x="133294" y="19388"/>
                    <a:pt x="152400" y="19050"/>
                  </a:cubicBezTo>
                  <a:cubicBezTo>
                    <a:pt x="171494" y="19112"/>
                    <a:pt x="190473" y="22001"/>
                    <a:pt x="208721" y="27623"/>
                  </a:cubicBezTo>
                  <a:cubicBezTo>
                    <a:pt x="229577" y="33201"/>
                    <a:pt x="249358" y="42215"/>
                    <a:pt x="267252" y="5429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CH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8D6D5768-98CA-EBC9-02AB-085350D0461A}"/>
                </a:ext>
              </a:extLst>
            </p:cNvPr>
            <p:cNvSpPr/>
            <p:nvPr/>
          </p:nvSpPr>
          <p:spPr>
            <a:xfrm>
              <a:off x="6819369" y="2617493"/>
              <a:ext cx="304800" cy="141922"/>
            </a:xfrm>
            <a:custGeom>
              <a:avLst/>
              <a:gdLst>
                <a:gd name="connsiteX0" fmla="*/ 287017 w 304800"/>
                <a:gd name="connsiteY0" fmla="*/ 45006 h 141922"/>
                <a:gd name="connsiteX1" fmla="*/ 214074 w 304800"/>
                <a:gd name="connsiteY1" fmla="*/ 9306 h 141922"/>
                <a:gd name="connsiteX2" fmla="*/ 152400 w 304800"/>
                <a:gd name="connsiteY2" fmla="*/ 0 h 141922"/>
                <a:gd name="connsiteX3" fmla="*/ 90849 w 304800"/>
                <a:gd name="connsiteY3" fmla="*/ 9296 h 141922"/>
                <a:gd name="connsiteX4" fmla="*/ 17859 w 304800"/>
                <a:gd name="connsiteY4" fmla="*/ 44958 h 141922"/>
                <a:gd name="connsiteX5" fmla="*/ 0 w 304800"/>
                <a:gd name="connsiteY5" fmla="*/ 80963 h 141922"/>
                <a:gd name="connsiteX6" fmla="*/ 0 w 304800"/>
                <a:gd name="connsiteY6" fmla="*/ 141923 h 141922"/>
                <a:gd name="connsiteX7" fmla="*/ 19050 w 304800"/>
                <a:gd name="connsiteY7" fmla="*/ 141923 h 141922"/>
                <a:gd name="connsiteX8" fmla="*/ 19050 w 304800"/>
                <a:gd name="connsiteY8" fmla="*/ 80963 h 141922"/>
                <a:gd name="connsiteX9" fmla="*/ 29413 w 304800"/>
                <a:gd name="connsiteY9" fmla="*/ 60084 h 141922"/>
                <a:gd name="connsiteX10" fmla="*/ 95974 w 304800"/>
                <a:gd name="connsiteY10" fmla="*/ 27623 h 141922"/>
                <a:gd name="connsiteX11" fmla="*/ 152400 w 304800"/>
                <a:gd name="connsiteY11" fmla="*/ 19050 h 141922"/>
                <a:gd name="connsiteX12" fmla="*/ 208721 w 304800"/>
                <a:gd name="connsiteY12" fmla="*/ 27623 h 141922"/>
                <a:gd name="connsiteX13" fmla="*/ 275034 w 304800"/>
                <a:gd name="connsiteY13" fmla="*/ 59836 h 141922"/>
                <a:gd name="connsiteX14" fmla="*/ 285750 w 304800"/>
                <a:gd name="connsiteY14" fmla="*/ 80963 h 141922"/>
                <a:gd name="connsiteX15" fmla="*/ 285750 w 304800"/>
                <a:gd name="connsiteY15" fmla="*/ 141923 h 141922"/>
                <a:gd name="connsiteX16" fmla="*/ 304800 w 304800"/>
                <a:gd name="connsiteY16" fmla="*/ 141923 h 141922"/>
                <a:gd name="connsiteX17" fmla="*/ 304800 w 304800"/>
                <a:gd name="connsiteY17" fmla="*/ 80963 h 141922"/>
                <a:gd name="connsiteX18" fmla="*/ 287017 w 304800"/>
                <a:gd name="connsiteY18" fmla="*/ 45006 h 14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4800" h="141922">
                  <a:moveTo>
                    <a:pt x="287017" y="45006"/>
                  </a:moveTo>
                  <a:cubicBezTo>
                    <a:pt x="265366" y="28296"/>
                    <a:pt x="240552" y="16152"/>
                    <a:pt x="214074" y="9306"/>
                  </a:cubicBezTo>
                  <a:cubicBezTo>
                    <a:pt x="194088" y="3179"/>
                    <a:pt x="173305" y="43"/>
                    <a:pt x="152400" y="0"/>
                  </a:cubicBezTo>
                  <a:cubicBezTo>
                    <a:pt x="131560" y="341"/>
                    <a:pt x="110860" y="3467"/>
                    <a:pt x="90849" y="9296"/>
                  </a:cubicBezTo>
                  <a:cubicBezTo>
                    <a:pt x="64652" y="16904"/>
                    <a:pt x="39961" y="28968"/>
                    <a:pt x="17859" y="44958"/>
                  </a:cubicBezTo>
                  <a:cubicBezTo>
                    <a:pt x="6796" y="53665"/>
                    <a:pt x="238" y="66886"/>
                    <a:pt x="0" y="80963"/>
                  </a:cubicBezTo>
                  <a:lnTo>
                    <a:pt x="0" y="141923"/>
                  </a:lnTo>
                  <a:lnTo>
                    <a:pt x="19050" y="141923"/>
                  </a:lnTo>
                  <a:lnTo>
                    <a:pt x="19050" y="80963"/>
                  </a:lnTo>
                  <a:cubicBezTo>
                    <a:pt x="19227" y="72808"/>
                    <a:pt x="23026" y="65156"/>
                    <a:pt x="29413" y="60084"/>
                  </a:cubicBezTo>
                  <a:cubicBezTo>
                    <a:pt x="49619" y="45601"/>
                    <a:pt x="72120" y="34626"/>
                    <a:pt x="95974" y="27623"/>
                  </a:cubicBezTo>
                  <a:cubicBezTo>
                    <a:pt x="114318" y="22270"/>
                    <a:pt x="133294" y="19388"/>
                    <a:pt x="152400" y="19050"/>
                  </a:cubicBezTo>
                  <a:cubicBezTo>
                    <a:pt x="171494" y="19112"/>
                    <a:pt x="190473" y="22001"/>
                    <a:pt x="208721" y="27623"/>
                  </a:cubicBezTo>
                  <a:cubicBezTo>
                    <a:pt x="232773" y="33777"/>
                    <a:pt x="255330" y="44734"/>
                    <a:pt x="275034" y="59836"/>
                  </a:cubicBezTo>
                  <a:cubicBezTo>
                    <a:pt x="281598" y="64912"/>
                    <a:pt x="285532" y="72668"/>
                    <a:pt x="285750" y="80963"/>
                  </a:cubicBezTo>
                  <a:lnTo>
                    <a:pt x="285750" y="141923"/>
                  </a:lnTo>
                  <a:lnTo>
                    <a:pt x="304800" y="141923"/>
                  </a:lnTo>
                  <a:lnTo>
                    <a:pt x="304800" y="80963"/>
                  </a:lnTo>
                  <a:cubicBezTo>
                    <a:pt x="304577" y="66913"/>
                    <a:pt x="298047" y="53710"/>
                    <a:pt x="287017" y="4500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CH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89575CDC-A5D2-181E-24D8-29CD424E3224}"/>
                </a:ext>
              </a:extLst>
            </p:cNvPr>
            <p:cNvSpPr/>
            <p:nvPr/>
          </p:nvSpPr>
          <p:spPr>
            <a:xfrm>
              <a:off x="6898064" y="2456559"/>
              <a:ext cx="147466" cy="147466"/>
            </a:xfrm>
            <a:custGeom>
              <a:avLst/>
              <a:gdLst>
                <a:gd name="connsiteX0" fmla="*/ 73704 w 147466"/>
                <a:gd name="connsiteY0" fmla="*/ 147466 h 147466"/>
                <a:gd name="connsiteX1" fmla="*/ 147466 w 147466"/>
                <a:gd name="connsiteY1" fmla="*/ 73762 h 147466"/>
                <a:gd name="connsiteX2" fmla="*/ 73762 w 147466"/>
                <a:gd name="connsiteY2" fmla="*/ 0 h 147466"/>
                <a:gd name="connsiteX3" fmla="*/ 0 w 147466"/>
                <a:gd name="connsiteY3" fmla="*/ 73704 h 147466"/>
                <a:gd name="connsiteX4" fmla="*/ 0 w 147466"/>
                <a:gd name="connsiteY4" fmla="*/ 73733 h 147466"/>
                <a:gd name="connsiteX5" fmla="*/ 73695 w 147466"/>
                <a:gd name="connsiteY5" fmla="*/ 147466 h 147466"/>
                <a:gd name="connsiteX6" fmla="*/ 73704 w 147466"/>
                <a:gd name="connsiteY6" fmla="*/ 147466 h 147466"/>
                <a:gd name="connsiteX7" fmla="*/ 73704 w 147466"/>
                <a:gd name="connsiteY7" fmla="*/ 19060 h 147466"/>
                <a:gd name="connsiteX8" fmla="*/ 128416 w 147466"/>
                <a:gd name="connsiteY8" fmla="*/ 73714 h 147466"/>
                <a:gd name="connsiteX9" fmla="*/ 73762 w 147466"/>
                <a:gd name="connsiteY9" fmla="*/ 128426 h 147466"/>
                <a:gd name="connsiteX10" fmla="*/ 19050 w 147466"/>
                <a:gd name="connsiteY10" fmla="*/ 73771 h 147466"/>
                <a:gd name="connsiteX11" fmla="*/ 19050 w 147466"/>
                <a:gd name="connsiteY11" fmla="*/ 73733 h 147466"/>
                <a:gd name="connsiteX12" fmla="*/ 73704 w 147466"/>
                <a:gd name="connsiteY12" fmla="*/ 19060 h 14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7466" h="147466">
                  <a:moveTo>
                    <a:pt x="73704" y="147466"/>
                  </a:moveTo>
                  <a:cubicBezTo>
                    <a:pt x="114426" y="147482"/>
                    <a:pt x="147450" y="114483"/>
                    <a:pt x="147466" y="73762"/>
                  </a:cubicBezTo>
                  <a:cubicBezTo>
                    <a:pt x="147482" y="33040"/>
                    <a:pt x="114483" y="16"/>
                    <a:pt x="73762" y="0"/>
                  </a:cubicBezTo>
                  <a:cubicBezTo>
                    <a:pt x="33040" y="-16"/>
                    <a:pt x="16" y="32983"/>
                    <a:pt x="0" y="73704"/>
                  </a:cubicBezTo>
                  <a:cubicBezTo>
                    <a:pt x="0" y="73714"/>
                    <a:pt x="0" y="73724"/>
                    <a:pt x="0" y="73733"/>
                  </a:cubicBezTo>
                  <a:cubicBezTo>
                    <a:pt x="-10" y="114444"/>
                    <a:pt x="32984" y="147456"/>
                    <a:pt x="73695" y="147466"/>
                  </a:cubicBezTo>
                  <a:cubicBezTo>
                    <a:pt x="73698" y="147466"/>
                    <a:pt x="73702" y="147466"/>
                    <a:pt x="73704" y="147466"/>
                  </a:cubicBezTo>
                  <a:close/>
                  <a:moveTo>
                    <a:pt x="73704" y="19060"/>
                  </a:moveTo>
                  <a:cubicBezTo>
                    <a:pt x="103905" y="19043"/>
                    <a:pt x="128400" y="43513"/>
                    <a:pt x="128416" y="73714"/>
                  </a:cubicBezTo>
                  <a:cubicBezTo>
                    <a:pt x="128432" y="103915"/>
                    <a:pt x="103963" y="128409"/>
                    <a:pt x="73762" y="128426"/>
                  </a:cubicBezTo>
                  <a:cubicBezTo>
                    <a:pt x="43561" y="128442"/>
                    <a:pt x="19066" y="103972"/>
                    <a:pt x="19050" y="73771"/>
                  </a:cubicBezTo>
                  <a:cubicBezTo>
                    <a:pt x="19050" y="73759"/>
                    <a:pt x="19050" y="73745"/>
                    <a:pt x="19050" y="73733"/>
                  </a:cubicBezTo>
                  <a:cubicBezTo>
                    <a:pt x="19077" y="43556"/>
                    <a:pt x="43527" y="19097"/>
                    <a:pt x="73704" y="1906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CH"/>
            </a:p>
          </p:txBody>
        </p:sp>
      </p:grpSp>
    </p:spTree>
    <p:extLst>
      <p:ext uri="{BB962C8B-B14F-4D97-AF65-F5344CB8AC3E}">
        <p14:creationId xmlns:p14="http://schemas.microsoft.com/office/powerpoint/2010/main" val="622560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141204-7038-ED09-D58D-36DAB723B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28ACC60-2ACD-05DC-6FFA-F6A9E3D0D91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6892819" cy="647642"/>
            <a:chOff x="0" y="0"/>
            <a:chExt cx="6892819" cy="64764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FE88703-632E-4E2F-B075-1B02ACB6995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892819" cy="565613"/>
            </a:xfrm>
            <a:prstGeom prst="rect">
              <a:avLst/>
            </a:prstGeom>
            <a:gradFill>
              <a:gsLst>
                <a:gs pos="0">
                  <a:srgbClr val="6480B6">
                    <a:alpha val="0"/>
                  </a:srgbClr>
                </a:gs>
                <a:gs pos="60000">
                  <a:schemeClr val="accent2"/>
                </a:gs>
                <a:gs pos="100000">
                  <a:srgbClr val="C8500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6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DBFFC46-DF31-F2A3-AF0C-76C5D2B3983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01923"/>
              <a:ext cx="6892819" cy="45719"/>
            </a:xfrm>
            <a:prstGeom prst="rect">
              <a:avLst/>
            </a:prstGeom>
            <a:gradFill>
              <a:gsLst>
                <a:gs pos="0">
                  <a:srgbClr val="6480B6">
                    <a:alpha val="0"/>
                  </a:srgbClr>
                </a:gs>
                <a:gs pos="51000">
                  <a:schemeClr val="accent2"/>
                </a:gs>
                <a:gs pos="100000">
                  <a:srgbClr val="C8500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60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CDDC651-B8FD-8322-A321-478EEACF9B8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90703" y="4646943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PF Highway Gothic" panose="02000506040000020004" pitchFamily="2" charset="0"/>
                <a:cs typeface="Arial" panose="020B0604020202020204" pitchFamily="34" charset="0"/>
              </a:rPr>
              <a:t>Allergy</a:t>
            </a:r>
          </a:p>
        </p:txBody>
      </p:sp>
      <p:pic>
        <p:nvPicPr>
          <p:cNvPr id="32" name="Graphic 31" descr="Badge Tick1 with solid fill">
            <a:extLst>
              <a:ext uri="{FF2B5EF4-FFF2-40B4-BE49-F238E27FC236}">
                <a16:creationId xmlns:a16="http://schemas.microsoft.com/office/drawing/2014/main" id="{F3017C5C-1A31-4604-6936-D41BAF4DDA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8161" y="-274907"/>
            <a:ext cx="1334911" cy="1334911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13B68ECC-84E0-F18A-C825-9A310EFE36E2}"/>
              </a:ext>
            </a:extLst>
          </p:cNvPr>
          <p:cNvSpPr txBox="1"/>
          <p:nvPr/>
        </p:nvSpPr>
        <p:spPr>
          <a:xfrm>
            <a:off x="155638" y="111825"/>
            <a:ext cx="2119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venir Heavy" panose="02000503020000020003" pitchFamily="2" charset="0"/>
                <a:cs typeface="Segoe UI" panose="020B0502040204020203" pitchFamily="34" charset="0"/>
              </a:rPr>
              <a:t>Good cover letter</a:t>
            </a:r>
            <a:endParaRPr lang="en-CH" sz="1800" dirty="0">
              <a:solidFill>
                <a:schemeClr val="bg1"/>
              </a:solidFill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1B7A34E2-DB9B-1B4E-19B6-922C52CC01C2}"/>
              </a:ext>
            </a:extLst>
          </p:cNvPr>
          <p:cNvSpPr txBox="1">
            <a:spLocks noChangeArrowheads="1"/>
          </p:cNvSpPr>
          <p:nvPr/>
        </p:nvSpPr>
        <p:spPr>
          <a:xfrm>
            <a:off x="566928" y="4108146"/>
            <a:ext cx="7145465" cy="2119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4A24FF-DF8C-FC73-05D0-B546E13FE0FC}"/>
              </a:ext>
            </a:extLst>
          </p:cNvPr>
          <p:cNvSpPr txBox="1">
            <a:spLocks noChangeArrowheads="1"/>
          </p:cNvSpPr>
          <p:nvPr/>
        </p:nvSpPr>
        <p:spPr>
          <a:xfrm>
            <a:off x="217557" y="1065624"/>
            <a:ext cx="8162513" cy="473329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0291" indent="-285750">
              <a:lnSpc>
                <a:spcPts val="35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Explain the editors, </a:t>
            </a:r>
            <a:r>
              <a:rPr lang="en-GB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why</a:t>
            </a: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 </a:t>
            </a:r>
            <a:r>
              <a:rPr lang="en-GB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your study </a:t>
            </a: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is important and </a:t>
            </a:r>
            <a:r>
              <a:rPr lang="en-GB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should be published</a:t>
            </a:r>
            <a:r>
              <a:rPr lang="en-GB" sz="1800" b="1" dirty="0">
                <a:solidFill>
                  <a:srgbClr val="C85001"/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 </a:t>
            </a: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in a high-impact journal.</a:t>
            </a:r>
          </a:p>
          <a:p>
            <a:pPr marL="420291" indent="-285750">
              <a:lnSpc>
                <a:spcPts val="35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What are the </a:t>
            </a:r>
            <a:r>
              <a:rPr lang="en-GB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novelties</a:t>
            </a: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, methods, study population, drug, study size?</a:t>
            </a:r>
          </a:p>
          <a:p>
            <a:pPr marL="420291" indent="-285750">
              <a:lnSpc>
                <a:spcPts val="35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What is the </a:t>
            </a:r>
            <a:r>
              <a:rPr lang="en-GB" sz="1800" b="1" i="1" dirty="0">
                <a:solidFill>
                  <a:srgbClr val="C85001"/>
                </a:solidFill>
                <a:latin typeface="Avenir Heavy Oblique" panose="02000503020000020003" pitchFamily="2" charset="0"/>
                <a:cs typeface="Calibri" panose="020F0502020204030204" pitchFamily="34" charset="0"/>
              </a:rPr>
              <a:t>in vivo </a:t>
            </a:r>
            <a:r>
              <a:rPr lang="en-GB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relevance</a:t>
            </a: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?</a:t>
            </a:r>
          </a:p>
          <a:p>
            <a:pPr marL="420291" indent="-285750">
              <a:lnSpc>
                <a:spcPts val="35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Will it change the daily practice?</a:t>
            </a:r>
          </a:p>
          <a:p>
            <a:pPr marL="420291" indent="-285750">
              <a:lnSpc>
                <a:spcPts val="35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Will it develop a new hypothesis?</a:t>
            </a:r>
          </a:p>
          <a:p>
            <a:pPr marL="420291" indent="-285750">
              <a:lnSpc>
                <a:spcPts val="35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Is it </a:t>
            </a:r>
            <a:r>
              <a:rPr lang="en-GB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transdisciplinary</a:t>
            </a: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?</a:t>
            </a:r>
            <a:endParaRPr lang="en-US" sz="1800" dirty="0">
              <a:latin typeface="Avenir Book" panose="02000503020000020003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A0F5CC4-A999-3C1C-BA76-18B655F43D8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12088" y="368300"/>
            <a:ext cx="933620" cy="933620"/>
          </a:xfrm>
          <a:prstGeom prst="ellipse">
            <a:avLst/>
          </a:prstGeom>
          <a:solidFill>
            <a:srgbClr val="393B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5251456-7AB0-8860-1B3A-4B7FAF78CAC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7257" y="4195222"/>
            <a:ext cx="9178513" cy="948278"/>
            <a:chOff x="-17257" y="4195222"/>
            <a:chExt cx="9178513" cy="948278"/>
          </a:xfrm>
        </p:grpSpPr>
        <p:sp>
          <p:nvSpPr>
            <p:cNvPr id="3" name="Right Triangle 2">
              <a:extLst>
                <a:ext uri="{FF2B5EF4-FFF2-40B4-BE49-F238E27FC236}">
                  <a16:creationId xmlns:a16="http://schemas.microsoft.com/office/drawing/2014/main" id="{C79B4A6D-C808-1BD3-1761-7888D8FB839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195222"/>
              <a:ext cx="9161256" cy="933620"/>
            </a:xfrm>
            <a:prstGeom prst="rtTriangle">
              <a:avLst/>
            </a:prstGeom>
            <a:solidFill>
              <a:srgbClr val="393B8F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9D80E897-EE4F-2689-0C09-45ECB98FCB7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-17257" y="4374842"/>
              <a:ext cx="9161256" cy="768658"/>
            </a:xfrm>
            <a:prstGeom prst="rtTriangle">
              <a:avLst/>
            </a:prstGeom>
            <a:solidFill>
              <a:srgbClr val="393B8F">
                <a:alpha val="4092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02BFCCDB-BB40-660F-C83A-BF0617F7066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523386"/>
              <a:ext cx="9161256" cy="619125"/>
            </a:xfrm>
            <a:prstGeom prst="rtTriangle">
              <a:avLst/>
            </a:prstGeom>
            <a:solidFill>
              <a:srgbClr val="393B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FFE0834-061A-611B-A52D-3669ABC9A33B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90703" y="4646943"/>
              <a:ext cx="9973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PF Highway Gothic" panose="02000506040000020004" pitchFamily="2" charset="0"/>
                  <a:cs typeface="Arial" panose="020B0604020202020204" pitchFamily="34" charset="0"/>
                </a:rPr>
                <a:t>Allergy</a:t>
              </a:r>
            </a:p>
          </p:txBody>
        </p:sp>
      </p:grpSp>
      <p:pic>
        <p:nvPicPr>
          <p:cNvPr id="16" name="Graphic 15" descr="Open envelope with solid fill">
            <a:extLst>
              <a:ext uri="{FF2B5EF4-FFF2-40B4-BE49-F238E27FC236}">
                <a16:creationId xmlns:a16="http://schemas.microsoft.com/office/drawing/2014/main" id="{EE45AC8A-71B3-5517-228D-17824E3C0D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80744" y="520860"/>
            <a:ext cx="598267" cy="59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91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37539A11-463F-7358-E6CE-0F2C6A9BFC8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6892819" cy="647642"/>
            <a:chOff x="0" y="0"/>
            <a:chExt cx="6892819" cy="64764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B9DA4FA-E6A8-92C3-6126-9C9FCED3B44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892819" cy="565613"/>
            </a:xfrm>
            <a:prstGeom prst="rect">
              <a:avLst/>
            </a:prstGeom>
            <a:gradFill>
              <a:gsLst>
                <a:gs pos="0">
                  <a:srgbClr val="6480B6">
                    <a:alpha val="0"/>
                  </a:srgbClr>
                </a:gs>
                <a:gs pos="60000">
                  <a:schemeClr val="accent2"/>
                </a:gs>
                <a:gs pos="100000">
                  <a:srgbClr val="C8500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6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D35150C-ED1F-332C-AA2C-68DEF1B8B35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01923"/>
              <a:ext cx="6892819" cy="45719"/>
            </a:xfrm>
            <a:prstGeom prst="rect">
              <a:avLst/>
            </a:prstGeom>
            <a:gradFill>
              <a:gsLst>
                <a:gs pos="0">
                  <a:srgbClr val="6480B6">
                    <a:alpha val="0"/>
                  </a:srgbClr>
                </a:gs>
                <a:gs pos="51000">
                  <a:schemeClr val="accent2"/>
                </a:gs>
                <a:gs pos="100000">
                  <a:srgbClr val="C8500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60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D338449-ADB1-624D-4D75-A647326A436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90703" y="4646943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PF Highway Gothic" panose="02000506040000020004" pitchFamily="2" charset="0"/>
                <a:cs typeface="Arial" panose="020B0604020202020204" pitchFamily="34" charset="0"/>
              </a:rPr>
              <a:t>Allergy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5621B5E-9CC6-D606-34D2-2C529310196D}"/>
              </a:ext>
            </a:extLst>
          </p:cNvPr>
          <p:cNvSpPr txBox="1"/>
          <p:nvPr/>
        </p:nvSpPr>
        <p:spPr>
          <a:xfrm>
            <a:off x="167513" y="111825"/>
            <a:ext cx="4013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venir Heavy" panose="02000503020000020003" pitchFamily="2" charset="0"/>
                <a:cs typeface="Segoe UI" panose="020B0502040204020203" pitchFamily="34" charset="0"/>
              </a:rPr>
              <a:t>LAST STEP: Re-read the manuscript</a:t>
            </a:r>
            <a:endParaRPr lang="en-CH" sz="1800" dirty="0">
              <a:solidFill>
                <a:schemeClr val="bg1"/>
              </a:solidFill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5D43F59-357C-8350-7EF0-BCCDF195A500}"/>
              </a:ext>
            </a:extLst>
          </p:cNvPr>
          <p:cNvSpPr txBox="1">
            <a:spLocks noChangeArrowheads="1"/>
          </p:cNvSpPr>
          <p:nvPr/>
        </p:nvSpPr>
        <p:spPr>
          <a:xfrm>
            <a:off x="566928" y="4108146"/>
            <a:ext cx="7145465" cy="2119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CD8DF6-5704-9D25-0362-D6E5C39FC8E3}"/>
              </a:ext>
            </a:extLst>
          </p:cNvPr>
          <p:cNvSpPr txBox="1">
            <a:spLocks noChangeArrowheads="1"/>
          </p:cNvSpPr>
          <p:nvPr/>
        </p:nvSpPr>
        <p:spPr>
          <a:xfrm>
            <a:off x="530074" y="1493713"/>
            <a:ext cx="8107002" cy="140447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3622" indent="-269081">
              <a:lnSpc>
                <a:spcPct val="200000"/>
              </a:lnSpc>
              <a:spcBef>
                <a:spcPts val="0"/>
              </a:spcBef>
            </a:pP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Is the manuscript </a:t>
            </a:r>
            <a:r>
              <a:rPr lang="en-GB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content</a:t>
            </a: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 </a:t>
            </a:r>
            <a:r>
              <a:rPr lang="en-GB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conveyed accurately</a:t>
            </a: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?</a:t>
            </a:r>
          </a:p>
          <a:p>
            <a:pPr marL="403622" indent="-269081">
              <a:lnSpc>
                <a:spcPct val="200000"/>
              </a:lnSpc>
              <a:spcBef>
                <a:spcPts val="0"/>
              </a:spcBef>
            </a:pP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Look for missing important data, overinterpretations, misinterpretations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5FAB7C6-3DF3-3AAE-DD97-27BB6C6E7DC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812088" y="378618"/>
            <a:ext cx="928687" cy="928687"/>
            <a:chOff x="7556164" y="227242"/>
            <a:chExt cx="1229061" cy="122906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EC06A74-F017-B763-4252-88C38FFA40B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56164" y="227242"/>
              <a:ext cx="1229061" cy="1229061"/>
            </a:xfrm>
            <a:prstGeom prst="ellipse">
              <a:avLst/>
            </a:prstGeom>
            <a:solidFill>
              <a:srgbClr val="393B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pic>
          <p:nvPicPr>
            <p:cNvPr id="3" name="Graphic 2" descr="Completed with solid fill">
              <a:extLst>
                <a:ext uri="{FF2B5EF4-FFF2-40B4-BE49-F238E27FC236}">
                  <a16:creationId xmlns:a16="http://schemas.microsoft.com/office/drawing/2014/main" id="{68CE25C1-D35D-101C-93EF-6055B6D2DE5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715695" y="392548"/>
              <a:ext cx="914400" cy="914400"/>
            </a:xfrm>
            <a:prstGeom prst="rect">
              <a:avLst/>
            </a:prstGeom>
          </p:spPr>
        </p:pic>
      </p:grpSp>
      <p:sp>
        <p:nvSpPr>
          <p:cNvPr id="5" name="Rectangle 3">
            <a:extLst>
              <a:ext uri="{FF2B5EF4-FFF2-40B4-BE49-F238E27FC236}">
                <a16:creationId xmlns:a16="http://schemas.microsoft.com/office/drawing/2014/main" id="{FEE9759B-D8A4-624B-9D1C-4ECD0F03B8B4}"/>
              </a:ext>
            </a:extLst>
          </p:cNvPr>
          <p:cNvSpPr txBox="1">
            <a:spLocks noChangeArrowheads="1"/>
          </p:cNvSpPr>
          <p:nvPr/>
        </p:nvSpPr>
        <p:spPr>
          <a:xfrm>
            <a:off x="398920" y="3910780"/>
            <a:ext cx="7939454" cy="1910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3622" indent="-269081">
              <a:lnSpc>
                <a:spcPct val="160000"/>
              </a:lnSpc>
              <a:spcBef>
                <a:spcPts val="0"/>
              </a:spcBef>
            </a:pPr>
            <a:endParaRPr lang="en-GB" sz="1800" dirty="0"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5F0211-6D5C-9F10-39E8-886272C543A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7257" y="4195222"/>
            <a:ext cx="9178513" cy="948278"/>
            <a:chOff x="-17257" y="4195222"/>
            <a:chExt cx="9178513" cy="948278"/>
          </a:xfrm>
        </p:grpSpPr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C7A371BB-D8DB-F724-B804-CAC84DC36AC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195222"/>
              <a:ext cx="9161256" cy="933620"/>
            </a:xfrm>
            <a:prstGeom prst="rtTriangle">
              <a:avLst/>
            </a:prstGeom>
            <a:solidFill>
              <a:srgbClr val="393B8F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5C93357D-AED3-9DF1-A693-5A09AFCBDA5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-17257" y="4374842"/>
              <a:ext cx="9161256" cy="768658"/>
            </a:xfrm>
            <a:prstGeom prst="rtTriangle">
              <a:avLst/>
            </a:prstGeom>
            <a:solidFill>
              <a:srgbClr val="393B8F">
                <a:alpha val="4092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A1C31B6B-908E-D51B-8DCA-7EB9AD7FD2E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523386"/>
              <a:ext cx="9161256" cy="619125"/>
            </a:xfrm>
            <a:prstGeom prst="rtTriangle">
              <a:avLst/>
            </a:prstGeom>
            <a:solidFill>
              <a:srgbClr val="393B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A497379-EFCE-4CD6-7416-8DF9A6E003F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90703" y="4646943"/>
              <a:ext cx="9973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PF Highway Gothic" panose="02000506040000020004" pitchFamily="2" charset="0"/>
                  <a:cs typeface="Arial" panose="020B0604020202020204" pitchFamily="34" charset="0"/>
                </a:rPr>
                <a:t>Allergy</a:t>
              </a:r>
            </a:p>
          </p:txBody>
        </p:sp>
      </p:grpSp>
      <p:pic>
        <p:nvPicPr>
          <p:cNvPr id="13" name="Graphic 12" descr="Chat bubble with solid fill">
            <a:extLst>
              <a:ext uri="{FF2B5EF4-FFF2-40B4-BE49-F238E27FC236}">
                <a16:creationId xmlns:a16="http://schemas.microsoft.com/office/drawing/2014/main" id="{5CE642F6-D93F-1CE2-A6E9-FE82C60378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2416" y="3827321"/>
            <a:ext cx="564719" cy="5647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2E2B1F3-220D-4DD3-0727-0E7966802C41}"/>
              </a:ext>
            </a:extLst>
          </p:cNvPr>
          <p:cNvSpPr txBox="1"/>
          <p:nvPr/>
        </p:nvSpPr>
        <p:spPr>
          <a:xfrm>
            <a:off x="778398" y="3788384"/>
            <a:ext cx="7856315" cy="471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4541" lvl="3" indent="0">
              <a:lnSpc>
                <a:spcPct val="150000"/>
              </a:lnSpc>
              <a:buNone/>
            </a:pPr>
            <a:r>
              <a:rPr lang="en-CH" sz="1800" i="1" dirty="0">
                <a:solidFill>
                  <a:srgbClr val="2E478E"/>
                </a:solidFill>
                <a:latin typeface="Avenir Light Oblique" panose="020B0402020203090204" pitchFamily="34" charset="77"/>
                <a:cs typeface="Calibri" panose="020F0502020204030204" pitchFamily="34" charset="0"/>
              </a:rPr>
              <a:t>Usually 6-7 drafts are necessary</a:t>
            </a:r>
            <a:endParaRPr lang="en-US" sz="1800" i="1" dirty="0">
              <a:solidFill>
                <a:srgbClr val="2E478E"/>
              </a:solidFill>
              <a:latin typeface="Avenir Light Oblique" panose="020B0402020203090204" pitchFamily="34" charset="7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501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F68E301-C711-01FF-4588-D5C9D56E6DA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6892819" cy="647642"/>
            <a:chOff x="0" y="0"/>
            <a:chExt cx="6892819" cy="64764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9CDAA35-48EA-0C91-4582-C15FD26CC19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892819" cy="565613"/>
            </a:xfrm>
            <a:prstGeom prst="rect">
              <a:avLst/>
            </a:prstGeom>
            <a:gradFill>
              <a:gsLst>
                <a:gs pos="0">
                  <a:srgbClr val="6480B6">
                    <a:alpha val="0"/>
                  </a:srgbClr>
                </a:gs>
                <a:gs pos="60000">
                  <a:schemeClr val="accent2"/>
                </a:gs>
                <a:gs pos="100000">
                  <a:srgbClr val="C8500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6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3778DF0-85E6-FCC9-1BA9-E22285F8DD5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01923"/>
              <a:ext cx="6892819" cy="45719"/>
            </a:xfrm>
            <a:prstGeom prst="rect">
              <a:avLst/>
            </a:prstGeom>
            <a:gradFill>
              <a:gsLst>
                <a:gs pos="0">
                  <a:srgbClr val="6480B6">
                    <a:alpha val="0"/>
                  </a:srgbClr>
                </a:gs>
                <a:gs pos="51000">
                  <a:schemeClr val="accent2"/>
                </a:gs>
                <a:gs pos="100000">
                  <a:srgbClr val="C8500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60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D338449-ADB1-624D-4D75-A647326A436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90703" y="4646943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PF Highway Gothic" panose="02000506040000020004" pitchFamily="2" charset="0"/>
                <a:cs typeface="Arial" panose="020B0604020202020204" pitchFamily="34" charset="0"/>
              </a:rPr>
              <a:t>Allergy</a:t>
            </a:r>
          </a:p>
        </p:txBody>
      </p:sp>
      <p:pic>
        <p:nvPicPr>
          <p:cNvPr id="32" name="Graphic 31" descr="Badge Tick1 with solid fill">
            <a:extLst>
              <a:ext uri="{FF2B5EF4-FFF2-40B4-BE49-F238E27FC236}">
                <a16:creationId xmlns:a16="http://schemas.microsoft.com/office/drawing/2014/main" id="{60586915-9166-6406-89D4-639D95F5F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8161" y="-274907"/>
            <a:ext cx="1334911" cy="1334911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95621B5E-9CC6-D606-34D2-2C529310196D}"/>
              </a:ext>
            </a:extLst>
          </p:cNvPr>
          <p:cNvSpPr txBox="1"/>
          <p:nvPr/>
        </p:nvSpPr>
        <p:spPr>
          <a:xfrm>
            <a:off x="179388" y="99950"/>
            <a:ext cx="5287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venir Heavy" panose="02000503020000020003" pitchFamily="2" charset="0"/>
                <a:cs typeface="Segoe UI" panose="020B0502040204020203" pitchFamily="34" charset="0"/>
              </a:rPr>
              <a:t>SECTION: Confidential comments to the Editor</a:t>
            </a:r>
            <a:endParaRPr lang="en-CH" sz="1800" dirty="0">
              <a:solidFill>
                <a:schemeClr val="bg1"/>
              </a:solidFill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5D43F59-357C-8350-7EF0-BCCDF195A500}"/>
              </a:ext>
            </a:extLst>
          </p:cNvPr>
          <p:cNvSpPr txBox="1">
            <a:spLocks noChangeArrowheads="1"/>
          </p:cNvSpPr>
          <p:nvPr/>
        </p:nvSpPr>
        <p:spPr>
          <a:xfrm>
            <a:off x="566928" y="4108146"/>
            <a:ext cx="7145465" cy="2119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AC868044-7FCB-B579-519D-97783358287A}"/>
              </a:ext>
            </a:extLst>
          </p:cNvPr>
          <p:cNvSpPr txBox="1">
            <a:spLocks/>
          </p:cNvSpPr>
          <p:nvPr/>
        </p:nvSpPr>
        <p:spPr>
          <a:xfrm>
            <a:off x="356011" y="2012729"/>
            <a:ext cx="4999760" cy="1725024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Additional justifications for decision/scoring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Confidence in validity, reliability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Issues to be re</a:t>
            </a:r>
            <a:r>
              <a:rPr lang="tr-TR" sz="1800" dirty="0">
                <a:latin typeface="Avenir Book" panose="02000503020000020003" pitchFamily="2" charset="0"/>
                <a:cs typeface="Calibri" panose="020F0502020204030204" pitchFamily="34" charset="0"/>
              </a:rPr>
              <a:t>-</a:t>
            </a: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reviewed in case of a major revision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4009D28-B8D7-A4D4-D70B-6D4CBE97A04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812088" y="361906"/>
            <a:ext cx="933620" cy="933620"/>
            <a:chOff x="7574452" y="208954"/>
            <a:chExt cx="1229061" cy="122906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8181713-0082-D481-110C-464967A27A5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74452" y="208954"/>
              <a:ext cx="1229061" cy="1229061"/>
            </a:xfrm>
            <a:prstGeom prst="ellipse">
              <a:avLst/>
            </a:prstGeom>
            <a:solidFill>
              <a:srgbClr val="393B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pic>
          <p:nvPicPr>
            <p:cNvPr id="6" name="Graphic 5" descr="Eye outline">
              <a:extLst>
                <a:ext uri="{FF2B5EF4-FFF2-40B4-BE49-F238E27FC236}">
                  <a16:creationId xmlns:a16="http://schemas.microsoft.com/office/drawing/2014/main" id="{12F623CF-F79F-707B-67D3-67E5F0333F9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742165" y="346184"/>
              <a:ext cx="914400" cy="914400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B38EC6C-A79E-DFC1-CFDF-E223F4FCEFD3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>
              <a:off x="7965616" y="346184"/>
              <a:ext cx="467497" cy="91440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9096743-B8D0-9ABA-3F96-4EDE4593FCC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7257" y="4195222"/>
            <a:ext cx="9178513" cy="948278"/>
            <a:chOff x="-17257" y="4195222"/>
            <a:chExt cx="9178513" cy="948278"/>
          </a:xfrm>
        </p:grpSpPr>
        <p:sp>
          <p:nvSpPr>
            <p:cNvPr id="3" name="Right Triangle 2">
              <a:extLst>
                <a:ext uri="{FF2B5EF4-FFF2-40B4-BE49-F238E27FC236}">
                  <a16:creationId xmlns:a16="http://schemas.microsoft.com/office/drawing/2014/main" id="{A9C639CF-27CC-A5B9-F4DA-4BF2B891085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195222"/>
              <a:ext cx="9161256" cy="933620"/>
            </a:xfrm>
            <a:prstGeom prst="rtTriangle">
              <a:avLst/>
            </a:prstGeom>
            <a:solidFill>
              <a:srgbClr val="393B8F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9616B900-FF96-ADA1-A561-DED47FFDAA4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-17257" y="4374842"/>
              <a:ext cx="9161256" cy="768658"/>
            </a:xfrm>
            <a:prstGeom prst="rtTriangle">
              <a:avLst/>
            </a:prstGeom>
            <a:solidFill>
              <a:srgbClr val="393B8F">
                <a:alpha val="4092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6AAF8583-EBB4-DAB9-EAA1-D2812A30187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523386"/>
              <a:ext cx="9161256" cy="619125"/>
            </a:xfrm>
            <a:prstGeom prst="rtTriangle">
              <a:avLst/>
            </a:prstGeom>
            <a:solidFill>
              <a:srgbClr val="393B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F9F60A9-386F-5810-7F2A-C2E037400C49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90703" y="4646943"/>
              <a:ext cx="9973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PF Highway Gothic" panose="02000506040000020004" pitchFamily="2" charset="0"/>
                  <a:cs typeface="Arial" panose="020B0604020202020204" pitchFamily="34" charset="0"/>
                </a:rPr>
                <a:t>Allergy</a:t>
              </a:r>
            </a:p>
          </p:txBody>
        </p:sp>
      </p:grp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CBEC56CA-2DE3-F553-2EEA-EBA704C0EA82}"/>
              </a:ext>
            </a:extLst>
          </p:cNvPr>
          <p:cNvSpPr txBox="1">
            <a:spLocks/>
          </p:cNvSpPr>
          <p:nvPr/>
        </p:nvSpPr>
        <p:spPr>
          <a:xfrm>
            <a:off x="5502822" y="1787489"/>
            <a:ext cx="3273593" cy="1772783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Ethical issues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Bias issues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Uncertainties of reviewer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Other ‘private’ concerns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en-US" sz="1800" dirty="0">
              <a:latin typeface="Avenir Book" panose="02000503020000020003" pitchFamily="2" charset="0"/>
            </a:endParaRP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358F334A-BA95-3ED5-2F6A-E44FF65DFAB1}"/>
              </a:ext>
            </a:extLst>
          </p:cNvPr>
          <p:cNvSpPr txBox="1">
            <a:spLocks/>
          </p:cNvSpPr>
          <p:nvPr/>
        </p:nvSpPr>
        <p:spPr>
          <a:xfrm>
            <a:off x="356011" y="786738"/>
            <a:ext cx="6994989" cy="76507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800" b="1" dirty="0">
                <a:latin typeface="Avenir Heavy" panose="02000503020000020003" pitchFamily="2" charset="0"/>
                <a:cs typeface="Calibri" panose="020F0502020204030204" pitchFamily="34" charset="0"/>
              </a:rPr>
              <a:t>Please feel free to mention any issue related to the publication</a:t>
            </a:r>
            <a:br>
              <a:rPr lang="en-US" sz="1800" b="1" dirty="0">
                <a:latin typeface="Avenir Heavy" panose="02000503020000020003" pitchFamily="2" charset="0"/>
                <a:cs typeface="Calibri" panose="020F0502020204030204" pitchFamily="34" charset="0"/>
              </a:rPr>
            </a:br>
            <a:r>
              <a:rPr lang="en-US" sz="1800" b="1" dirty="0">
                <a:latin typeface="Avenir Heavy" panose="02000503020000020003" pitchFamily="2" charset="0"/>
                <a:cs typeface="Calibri" panose="020F0502020204030204" pitchFamily="34" charset="0"/>
              </a:rPr>
              <a:t>of the manuscript:</a:t>
            </a:r>
          </a:p>
        </p:txBody>
      </p:sp>
    </p:spTree>
    <p:extLst>
      <p:ext uri="{BB962C8B-B14F-4D97-AF65-F5344CB8AC3E}">
        <p14:creationId xmlns:p14="http://schemas.microsoft.com/office/powerpoint/2010/main" val="17937172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50C0518-4318-D8EA-DB83-25B9CF02CC9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6892819" cy="647642"/>
            <a:chOff x="0" y="0"/>
            <a:chExt cx="6892819" cy="64764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BC42812-C70D-BE82-2251-FA5A4C4E39B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892819" cy="565613"/>
            </a:xfrm>
            <a:prstGeom prst="rect">
              <a:avLst/>
            </a:prstGeom>
            <a:gradFill>
              <a:gsLst>
                <a:gs pos="0">
                  <a:srgbClr val="6480B6">
                    <a:alpha val="0"/>
                  </a:srgbClr>
                </a:gs>
                <a:gs pos="60000">
                  <a:schemeClr val="accent2"/>
                </a:gs>
                <a:gs pos="100000">
                  <a:srgbClr val="C8500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6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70388E3-A48C-A56F-A3D2-DDA693B082A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01923"/>
              <a:ext cx="6892819" cy="45719"/>
            </a:xfrm>
            <a:prstGeom prst="rect">
              <a:avLst/>
            </a:prstGeom>
            <a:gradFill>
              <a:gsLst>
                <a:gs pos="0">
                  <a:srgbClr val="6480B6">
                    <a:alpha val="0"/>
                  </a:srgbClr>
                </a:gs>
                <a:gs pos="51000">
                  <a:schemeClr val="accent2"/>
                </a:gs>
                <a:gs pos="100000">
                  <a:srgbClr val="C8500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60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D338449-ADB1-624D-4D75-A647326A436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90703" y="4646943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PF Highway Gothic" panose="02000506040000020004" pitchFamily="2" charset="0"/>
                <a:cs typeface="Arial" panose="020B0604020202020204" pitchFamily="34" charset="0"/>
              </a:rPr>
              <a:t>Allergy</a:t>
            </a:r>
          </a:p>
        </p:txBody>
      </p:sp>
      <p:pic>
        <p:nvPicPr>
          <p:cNvPr id="32" name="Graphic 31" descr="Badge Tick1 with solid fill">
            <a:extLst>
              <a:ext uri="{FF2B5EF4-FFF2-40B4-BE49-F238E27FC236}">
                <a16:creationId xmlns:a16="http://schemas.microsoft.com/office/drawing/2014/main" id="{60586915-9166-6406-89D4-639D95F5F1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8161" y="-274907"/>
            <a:ext cx="1334911" cy="1334911"/>
          </a:xfrm>
          <a:prstGeom prst="rect">
            <a:avLst/>
          </a:prstGeom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F5D43F59-357C-8350-7EF0-BCCDF195A500}"/>
              </a:ext>
            </a:extLst>
          </p:cNvPr>
          <p:cNvSpPr txBox="1">
            <a:spLocks noChangeArrowheads="1"/>
          </p:cNvSpPr>
          <p:nvPr/>
        </p:nvSpPr>
        <p:spPr>
          <a:xfrm>
            <a:off x="566928" y="4108146"/>
            <a:ext cx="7145465" cy="2119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D16E10-8CB9-C295-85E0-EF5F3A6E00A9}"/>
              </a:ext>
            </a:extLst>
          </p:cNvPr>
          <p:cNvSpPr txBox="1"/>
          <p:nvPr/>
        </p:nvSpPr>
        <p:spPr>
          <a:xfrm>
            <a:off x="155126" y="113053"/>
            <a:ext cx="419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venir Heavy" panose="02000503020000020003" pitchFamily="2" charset="0"/>
                <a:cs typeface="Segoe UI" panose="020B0502040204020203" pitchFamily="34" charset="0"/>
              </a:rPr>
              <a:t>Re-revision of the revised manuscript</a:t>
            </a:r>
            <a:endParaRPr lang="en-CH" sz="1800" dirty="0">
              <a:solidFill>
                <a:schemeClr val="bg1"/>
              </a:solidFill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A4FCA72C-20BC-1D34-EDD1-3F77C366A168}"/>
              </a:ext>
            </a:extLst>
          </p:cNvPr>
          <p:cNvSpPr txBox="1">
            <a:spLocks/>
          </p:cNvSpPr>
          <p:nvPr/>
        </p:nvSpPr>
        <p:spPr>
          <a:xfrm>
            <a:off x="399653" y="978375"/>
            <a:ext cx="7941465" cy="3158088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Review</a:t>
            </a: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 all new experiments and newly included parts in detail,</a:t>
            </a:r>
            <a:b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</a:br>
            <a:r>
              <a:rPr lang="en-US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as if it is the first revision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Are all the suggested </a:t>
            </a:r>
            <a:r>
              <a:rPr lang="en-US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experiments performed </a:t>
            </a: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or appropriate </a:t>
            </a:r>
            <a:r>
              <a:rPr lang="en-US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answers given</a:t>
            </a:r>
            <a:r>
              <a:rPr lang="en-US" sz="1800" b="1" dirty="0">
                <a:solidFill>
                  <a:schemeClr val="accent2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to justify the reason</a:t>
            </a:r>
            <a:r>
              <a:rPr lang="en-CH" sz="1800" dirty="0">
                <a:latin typeface="Avenir Book" panose="02000503020000020003" pitchFamily="2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why they are not performed in the point-by-point reply</a:t>
            </a:r>
            <a:r>
              <a:rPr lang="tr-TR" sz="1800" dirty="0">
                <a:latin typeface="Avenir Book" panose="02000503020000020003" pitchFamily="2" charset="0"/>
                <a:cs typeface="Calibri" panose="020F0502020204030204" pitchFamily="34" charset="0"/>
              </a:rPr>
              <a:t>?</a:t>
            </a:r>
            <a:endParaRPr lang="en-US" sz="1800" dirty="0"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Is the </a:t>
            </a:r>
            <a:r>
              <a:rPr lang="en-US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newly included data coherent with the message </a:t>
            </a: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of the main manuscript, is it appropriately presented and discussed?</a:t>
            </a:r>
            <a:endParaRPr lang="en-US" sz="1800" dirty="0">
              <a:latin typeface="Avenir Book" panose="02000503020000020003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800" dirty="0">
              <a:solidFill>
                <a:srgbClr val="C85001"/>
              </a:solidFill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D2DACA1-F383-4902-DF83-89FDF727022E}"/>
              </a:ext>
            </a:extLst>
          </p:cNvPr>
          <p:cNvGrpSpPr/>
          <p:nvPr/>
        </p:nvGrpSpPr>
        <p:grpSpPr>
          <a:xfrm>
            <a:off x="7819843" y="381916"/>
            <a:ext cx="928870" cy="928870"/>
            <a:chOff x="7574452" y="208954"/>
            <a:chExt cx="1229061" cy="122906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DF41E25-9819-50EF-1430-949718066CCB}"/>
                </a:ext>
              </a:extLst>
            </p:cNvPr>
            <p:cNvSpPr/>
            <p:nvPr/>
          </p:nvSpPr>
          <p:spPr>
            <a:xfrm>
              <a:off x="7574452" y="208954"/>
              <a:ext cx="1229061" cy="1229061"/>
            </a:xfrm>
            <a:prstGeom prst="ellipse">
              <a:avLst/>
            </a:prstGeom>
            <a:solidFill>
              <a:srgbClr val="393B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pic>
          <p:nvPicPr>
            <p:cNvPr id="10" name="Graphic 9" descr="Repeat outline">
              <a:extLst>
                <a:ext uri="{FF2B5EF4-FFF2-40B4-BE49-F238E27FC236}">
                  <a16:creationId xmlns:a16="http://schemas.microsoft.com/office/drawing/2014/main" id="{54F02ABF-04E8-9543-1267-88604A220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713414" y="341650"/>
              <a:ext cx="914400" cy="91440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C3F3DDA-0A9D-9E76-22C6-F81A32FC5FD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7257" y="4195222"/>
            <a:ext cx="9178513" cy="948278"/>
            <a:chOff x="-17257" y="4195222"/>
            <a:chExt cx="9178513" cy="948278"/>
          </a:xfrm>
        </p:grpSpPr>
        <p:sp>
          <p:nvSpPr>
            <p:cNvPr id="3" name="Right Triangle 2">
              <a:extLst>
                <a:ext uri="{FF2B5EF4-FFF2-40B4-BE49-F238E27FC236}">
                  <a16:creationId xmlns:a16="http://schemas.microsoft.com/office/drawing/2014/main" id="{83D05C1E-86C0-6DB4-2427-DCFDE476FB4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195222"/>
              <a:ext cx="9161256" cy="933620"/>
            </a:xfrm>
            <a:prstGeom prst="rtTriangle">
              <a:avLst/>
            </a:prstGeom>
            <a:solidFill>
              <a:srgbClr val="393B8F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92D8DF9B-274F-D5EF-BE19-05F0B29D2C9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-17257" y="4374842"/>
              <a:ext cx="9161256" cy="768658"/>
            </a:xfrm>
            <a:prstGeom prst="rtTriangle">
              <a:avLst/>
            </a:prstGeom>
            <a:solidFill>
              <a:srgbClr val="393B8F">
                <a:alpha val="4092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E8A86383-D57B-1BCB-BCCF-C2C169CF9D4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523386"/>
              <a:ext cx="9161256" cy="619125"/>
            </a:xfrm>
            <a:prstGeom prst="rtTriangle">
              <a:avLst/>
            </a:prstGeom>
            <a:solidFill>
              <a:srgbClr val="393B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6A3B28F-7E4E-A47D-21AD-10602CDFA2E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90703" y="4646943"/>
              <a:ext cx="9973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PF Highway Gothic" panose="02000506040000020004" pitchFamily="2" charset="0"/>
                  <a:cs typeface="Arial" panose="020B0604020202020204" pitchFamily="34" charset="0"/>
                </a:rPr>
                <a:t>Allergy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9098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523F0F-99AC-6B11-43BC-E1BFFC767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0048DED-8114-66B1-7FA6-4A84BA2951A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6892819" cy="647642"/>
            <a:chOff x="0" y="0"/>
            <a:chExt cx="6892819" cy="64764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D10886-9B9C-4646-E96A-5F42F2A7913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892819" cy="565613"/>
            </a:xfrm>
            <a:prstGeom prst="rect">
              <a:avLst/>
            </a:prstGeom>
            <a:gradFill>
              <a:gsLst>
                <a:gs pos="0">
                  <a:srgbClr val="6480B6">
                    <a:alpha val="0"/>
                  </a:srgbClr>
                </a:gs>
                <a:gs pos="60000">
                  <a:schemeClr val="accent2"/>
                </a:gs>
                <a:gs pos="100000">
                  <a:srgbClr val="C8500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6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7901788-1FB4-C0AD-26D8-A5E6F609349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01923"/>
              <a:ext cx="6892819" cy="45719"/>
            </a:xfrm>
            <a:prstGeom prst="rect">
              <a:avLst/>
            </a:prstGeom>
            <a:gradFill>
              <a:gsLst>
                <a:gs pos="0">
                  <a:srgbClr val="6480B6">
                    <a:alpha val="0"/>
                  </a:srgbClr>
                </a:gs>
                <a:gs pos="51000">
                  <a:schemeClr val="accent2"/>
                </a:gs>
                <a:gs pos="100000">
                  <a:srgbClr val="C8500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60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88A47ED-6504-E1F6-216C-E0C4D830904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90703" y="4646943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PF Highway Gothic" panose="02000506040000020004" pitchFamily="2" charset="0"/>
                <a:cs typeface="Arial" panose="020B0604020202020204" pitchFamily="34" charset="0"/>
              </a:rPr>
              <a:t>Allergy</a:t>
            </a:r>
          </a:p>
        </p:txBody>
      </p:sp>
      <p:pic>
        <p:nvPicPr>
          <p:cNvPr id="32" name="Graphic 31" descr="Badge Tick1 with solid fill">
            <a:extLst>
              <a:ext uri="{FF2B5EF4-FFF2-40B4-BE49-F238E27FC236}">
                <a16:creationId xmlns:a16="http://schemas.microsoft.com/office/drawing/2014/main" id="{3DDE36B7-9E4B-24F4-EC2A-ABD810E9D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8161" y="-274907"/>
            <a:ext cx="1334911" cy="1334911"/>
          </a:xfrm>
          <a:prstGeom prst="rect">
            <a:avLst/>
          </a:prstGeom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98F8AE38-044E-7B58-C14E-550D527C90B3}"/>
              </a:ext>
            </a:extLst>
          </p:cNvPr>
          <p:cNvSpPr txBox="1">
            <a:spLocks noChangeArrowheads="1"/>
          </p:cNvSpPr>
          <p:nvPr/>
        </p:nvSpPr>
        <p:spPr>
          <a:xfrm>
            <a:off x="566928" y="4108146"/>
            <a:ext cx="7145465" cy="2119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1362CB-2315-AE4D-1ADA-EEDF4AA5FDC3}"/>
              </a:ext>
            </a:extLst>
          </p:cNvPr>
          <p:cNvSpPr txBox="1"/>
          <p:nvPr/>
        </p:nvSpPr>
        <p:spPr>
          <a:xfrm>
            <a:off x="155126" y="113053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venir Heavy" panose="02000503020000020003" pitchFamily="2" charset="0"/>
                <a:cs typeface="Segoe UI" panose="020B0502040204020203" pitchFamily="34" charset="0"/>
              </a:rPr>
              <a:t>Summary</a:t>
            </a:r>
            <a:endParaRPr lang="en-CH" sz="1800" dirty="0">
              <a:solidFill>
                <a:schemeClr val="bg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A300C6-52B1-3416-1359-9B32C2AC34A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7257" y="4195222"/>
            <a:ext cx="9178513" cy="948278"/>
            <a:chOff x="-17257" y="4195222"/>
            <a:chExt cx="9178513" cy="948278"/>
          </a:xfrm>
        </p:grpSpPr>
        <p:sp>
          <p:nvSpPr>
            <p:cNvPr id="3" name="Right Triangle 2">
              <a:extLst>
                <a:ext uri="{FF2B5EF4-FFF2-40B4-BE49-F238E27FC236}">
                  <a16:creationId xmlns:a16="http://schemas.microsoft.com/office/drawing/2014/main" id="{70F79B83-62E5-15C9-D0AC-B513BC9184E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195222"/>
              <a:ext cx="9161256" cy="933620"/>
            </a:xfrm>
            <a:prstGeom prst="rtTriangle">
              <a:avLst/>
            </a:prstGeom>
            <a:solidFill>
              <a:srgbClr val="393B8F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844F3238-0A7B-0545-EE32-F108FFFA49F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-17257" y="4374842"/>
              <a:ext cx="9161256" cy="768658"/>
            </a:xfrm>
            <a:prstGeom prst="rtTriangle">
              <a:avLst/>
            </a:prstGeom>
            <a:solidFill>
              <a:srgbClr val="393B8F">
                <a:alpha val="4092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71D212BB-F923-957F-A96A-D5F9D179C7C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523386"/>
              <a:ext cx="9161256" cy="619125"/>
            </a:xfrm>
            <a:prstGeom prst="rtTriangle">
              <a:avLst/>
            </a:prstGeom>
            <a:solidFill>
              <a:srgbClr val="393B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DA82F8B-0993-F4D0-1AC1-1D0D66663BD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90703" y="4646943"/>
              <a:ext cx="9973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PF Highway Gothic" panose="02000506040000020004" pitchFamily="2" charset="0"/>
                  <a:cs typeface="Arial" panose="020B0604020202020204" pitchFamily="34" charset="0"/>
                </a:rPr>
                <a:t>Allergy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B736E92-77E0-D5FF-C30F-0979C5A0AB82}"/>
              </a:ext>
            </a:extLst>
          </p:cNvPr>
          <p:cNvSpPr txBox="1"/>
          <p:nvPr/>
        </p:nvSpPr>
        <p:spPr>
          <a:xfrm>
            <a:off x="1377565" y="1183188"/>
            <a:ext cx="6655265" cy="31481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 defTabSz="786384">
              <a:lnSpc>
                <a:spcPct val="150000"/>
              </a:lnSpc>
              <a:spcAft>
                <a:spcPts val="516"/>
              </a:spcAft>
            </a:pPr>
            <a:r>
              <a:rPr lang="en-US" sz="1800" dirty="0">
                <a:latin typeface="Avenir Book" panose="02000503020000020003" pitchFamily="2" charset="0"/>
              </a:rPr>
              <a:t>To </a:t>
            </a:r>
            <a:r>
              <a:rPr lang="en-US" sz="1800" b="1" dirty="0">
                <a:latin typeface="Avenir Heavy" panose="02000503020000020003" pitchFamily="2" charset="0"/>
              </a:rPr>
              <a:t>publish in a high-impact scientific journal</a:t>
            </a:r>
            <a:r>
              <a:rPr lang="en-US" sz="1800" dirty="0">
                <a:latin typeface="Avenir Book" panose="02000503020000020003" pitchFamily="2" charset="0"/>
              </a:rPr>
              <a:t>,</a:t>
            </a:r>
            <a:br>
              <a:rPr lang="en-US" sz="1800" dirty="0">
                <a:latin typeface="Avenir Book" panose="02000503020000020003" pitchFamily="2" charset="0"/>
              </a:rPr>
            </a:br>
            <a:r>
              <a:rPr lang="en-US" sz="1800" dirty="0">
                <a:latin typeface="Avenir Book" panose="02000503020000020003" pitchFamily="2" charset="0"/>
              </a:rPr>
              <a:t>a researcher must </a:t>
            </a:r>
            <a:r>
              <a:rPr lang="en-US" sz="1800" b="1" dirty="0">
                <a:solidFill>
                  <a:srgbClr val="C85001"/>
                </a:solidFill>
                <a:latin typeface="Avenir Heavy" panose="02000503020000020003" pitchFamily="2" charset="0"/>
              </a:rPr>
              <a:t>produce outstanding</a:t>
            </a:r>
            <a:r>
              <a:rPr lang="en-US" sz="1800" dirty="0">
                <a:latin typeface="Avenir Book" panose="02000503020000020003" pitchFamily="2" charset="0"/>
              </a:rPr>
              <a:t>, novel,</a:t>
            </a:r>
            <a:br>
              <a:rPr lang="en-US" sz="1800" dirty="0">
                <a:latin typeface="Avenir Book" panose="02000503020000020003" pitchFamily="2" charset="0"/>
              </a:rPr>
            </a:br>
            <a:r>
              <a:rPr lang="en-US" sz="1800" dirty="0">
                <a:latin typeface="Avenir Book" panose="02000503020000020003" pitchFamily="2" charset="0"/>
              </a:rPr>
              <a:t>and methodologically rigorous </a:t>
            </a:r>
            <a:r>
              <a:rPr lang="en-US" sz="1800" b="1" dirty="0">
                <a:solidFill>
                  <a:srgbClr val="C85001"/>
                </a:solidFill>
                <a:latin typeface="Avenir Heavy" panose="02000503020000020003" pitchFamily="2" charset="0"/>
              </a:rPr>
              <a:t>work </a:t>
            </a:r>
            <a:r>
              <a:rPr lang="en-US" sz="1800" dirty="0">
                <a:latin typeface="Avenir Book" panose="02000503020000020003" pitchFamily="2" charset="0"/>
              </a:rPr>
              <a:t>while mastering</a:t>
            </a:r>
            <a:br>
              <a:rPr lang="en-US" sz="1800" dirty="0">
                <a:latin typeface="Avenir Book" panose="02000503020000020003" pitchFamily="2" charset="0"/>
              </a:rPr>
            </a:br>
            <a:r>
              <a:rPr lang="en-US" sz="1800" b="1" dirty="0">
                <a:solidFill>
                  <a:srgbClr val="C85001"/>
                </a:solidFill>
                <a:latin typeface="Avenir Heavy" panose="02000503020000020003" pitchFamily="2" charset="0"/>
              </a:rPr>
              <a:t>the art of scientific storytelling</a:t>
            </a:r>
            <a:r>
              <a:rPr lang="en-US" sz="1800" dirty="0">
                <a:latin typeface="Avenir Book" panose="02000503020000020003" pitchFamily="2" charset="0"/>
              </a:rPr>
              <a:t>, journal alignment,</a:t>
            </a:r>
            <a:br>
              <a:rPr lang="en-US" sz="1800" dirty="0">
                <a:latin typeface="Avenir Book" panose="02000503020000020003" pitchFamily="2" charset="0"/>
              </a:rPr>
            </a:br>
            <a:r>
              <a:rPr lang="en-US" sz="1800" dirty="0">
                <a:latin typeface="Avenir Book" panose="02000503020000020003" pitchFamily="2" charset="0"/>
              </a:rPr>
              <a:t>and should have professional communication</a:t>
            </a:r>
            <a:br>
              <a:rPr lang="en-US" sz="1800" dirty="0">
                <a:latin typeface="Avenir Book" panose="02000503020000020003" pitchFamily="2" charset="0"/>
              </a:rPr>
            </a:br>
            <a:r>
              <a:rPr lang="en-US" sz="1800" dirty="0">
                <a:latin typeface="Avenir Book" panose="02000503020000020003" pitchFamily="2" charset="0"/>
              </a:rPr>
              <a:t> with editors and reviewers</a:t>
            </a:r>
            <a:endParaRPr lang="en-US" sz="1800" kern="1200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100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EB37C-AFCE-8B56-D9B4-90B4EE04B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>
            <a:extLst>
              <a:ext uri="{FF2B5EF4-FFF2-40B4-BE49-F238E27FC236}">
                <a16:creationId xmlns:a16="http://schemas.microsoft.com/office/drawing/2014/main" id="{6E9FFDCD-2737-EBF7-507E-E0EAF3FD5DCB}"/>
              </a:ext>
            </a:extLst>
          </p:cNvPr>
          <p:cNvSpPr txBox="1">
            <a:spLocks noChangeArrowheads="1"/>
          </p:cNvSpPr>
          <p:nvPr/>
        </p:nvSpPr>
        <p:spPr>
          <a:xfrm>
            <a:off x="1309510" y="1004387"/>
            <a:ext cx="6446204" cy="43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655"/>
              </a:lnSpc>
              <a:buFont typeface="Arial" panose="020B0604020202020204" pitchFamily="34" charset="0"/>
              <a:buNone/>
            </a:pP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Write the paper in the way that it tells a </a:t>
            </a:r>
            <a:r>
              <a:rPr lang="en-GB" sz="1800" b="1" dirty="0">
                <a:latin typeface="Avenir Heavy" panose="02000503020000020003" pitchFamily="2" charset="0"/>
                <a:cs typeface="Calibri" panose="020F0502020204030204" pitchFamily="34" charset="0"/>
              </a:rPr>
              <a:t>‘coherent story’,</a:t>
            </a:r>
            <a:br>
              <a:rPr lang="en-GB" sz="1800" b="1" dirty="0">
                <a:latin typeface="Avenir Heavy" panose="02000503020000020003" pitchFamily="2" charset="0"/>
                <a:cs typeface="Calibri" panose="020F0502020204030204" pitchFamily="34" charset="0"/>
              </a:rPr>
            </a:b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guiding readers: </a:t>
            </a:r>
            <a:endParaRPr lang="en-US" sz="1800" dirty="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1FB3F50-1A43-F5E6-AA44-3AB41AD51DE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90703" y="4646943"/>
            <a:ext cx="833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PF Highway Gothic" panose="02000506040000020004" pitchFamily="2" charset="0"/>
                <a:cs typeface="Arial" panose="020B0604020202020204" pitchFamily="34" charset="0"/>
              </a:rPr>
              <a:t>Allergy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C41CF5E-A097-5ECB-A5A0-98768FDCC6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65613"/>
          </a:xfrm>
          <a:prstGeom prst="rect">
            <a:avLst/>
          </a:prstGeom>
          <a:gradFill>
            <a:gsLst>
              <a:gs pos="0">
                <a:srgbClr val="6480B6">
                  <a:alpha val="0"/>
                </a:srgbClr>
              </a:gs>
              <a:gs pos="60000">
                <a:schemeClr val="accent2"/>
              </a:gs>
              <a:gs pos="100000">
                <a:srgbClr val="C8500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60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AC3A5D6-61E3-63A0-9035-C5AACBECE7B2}"/>
              </a:ext>
            </a:extLst>
          </p:cNvPr>
          <p:cNvSpPr txBox="1"/>
          <p:nvPr/>
        </p:nvSpPr>
        <p:spPr>
          <a:xfrm>
            <a:off x="165193" y="113340"/>
            <a:ext cx="481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venir Heavy" panose="02000503020000020003" pitchFamily="2" charset="0"/>
                <a:cs typeface="Segoe UI" panose="020B0502040204020203" pitchFamily="34" charset="0"/>
              </a:rPr>
              <a:t>Construct a clear, story-driven manuscript</a:t>
            </a:r>
            <a:endParaRPr lang="en-CH" sz="1800" dirty="0">
              <a:solidFill>
                <a:schemeClr val="bg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4292807-1E3A-C78E-A307-5283B5C93B1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01923"/>
            <a:ext cx="9144000" cy="60651"/>
          </a:xfrm>
          <a:prstGeom prst="rect">
            <a:avLst/>
          </a:prstGeom>
          <a:gradFill>
            <a:gsLst>
              <a:gs pos="0">
                <a:srgbClr val="6480B6">
                  <a:alpha val="0"/>
                </a:srgbClr>
              </a:gs>
              <a:gs pos="51000">
                <a:schemeClr val="accent2"/>
              </a:gs>
              <a:gs pos="100000">
                <a:srgbClr val="C8500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60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F3AAA67-73A1-9190-E07A-66F25D80BE7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7257" y="4195222"/>
            <a:ext cx="9178513" cy="948278"/>
            <a:chOff x="-17257" y="4195222"/>
            <a:chExt cx="9178513" cy="948278"/>
          </a:xfrm>
        </p:grpSpPr>
        <p:sp>
          <p:nvSpPr>
            <p:cNvPr id="29" name="Right Triangle 28">
              <a:extLst>
                <a:ext uri="{FF2B5EF4-FFF2-40B4-BE49-F238E27FC236}">
                  <a16:creationId xmlns:a16="http://schemas.microsoft.com/office/drawing/2014/main" id="{EF4BF92E-1560-F437-2341-091B9D655F9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195222"/>
              <a:ext cx="9161256" cy="933620"/>
            </a:xfrm>
            <a:prstGeom prst="rtTriangle">
              <a:avLst/>
            </a:prstGeom>
            <a:solidFill>
              <a:srgbClr val="393B8F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C2723A35-3600-34A3-587F-6532BF212B0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-17257" y="4374842"/>
              <a:ext cx="9161256" cy="768658"/>
            </a:xfrm>
            <a:prstGeom prst="rtTriangle">
              <a:avLst/>
            </a:prstGeom>
            <a:solidFill>
              <a:srgbClr val="393B8F">
                <a:alpha val="4092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12E3F28B-384B-E69B-C7E8-7733C9EF131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523386"/>
              <a:ext cx="9161256" cy="619125"/>
            </a:xfrm>
            <a:prstGeom prst="rtTriangle">
              <a:avLst/>
            </a:prstGeom>
            <a:solidFill>
              <a:srgbClr val="393B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>
                <a:solidFill>
                  <a:srgbClr val="161F5F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25ED8EC-5976-EB83-C262-BBFACF9C9B4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90703" y="4646943"/>
              <a:ext cx="9973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PF Highway Gothic" panose="02000506040000020004" pitchFamily="2" charset="0"/>
                  <a:cs typeface="Arial" panose="020B0604020202020204" pitchFamily="34" charset="0"/>
                </a:rPr>
                <a:t>Allergy</a:t>
              </a:r>
            </a:p>
          </p:txBody>
        </p:sp>
      </p:grpSp>
      <p:sp>
        <p:nvSpPr>
          <p:cNvPr id="2" name="Rectangle 3">
            <a:extLst>
              <a:ext uri="{FF2B5EF4-FFF2-40B4-BE49-F238E27FC236}">
                <a16:creationId xmlns:a16="http://schemas.microsoft.com/office/drawing/2014/main" id="{3D129F34-E663-4368-204D-101A409B04A5}"/>
              </a:ext>
            </a:extLst>
          </p:cNvPr>
          <p:cNvSpPr txBox="1">
            <a:spLocks noChangeArrowheads="1"/>
          </p:cNvSpPr>
          <p:nvPr/>
        </p:nvSpPr>
        <p:spPr>
          <a:xfrm>
            <a:off x="-972616" y="2283718"/>
            <a:ext cx="831102" cy="43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655"/>
              </a:lnSpc>
              <a:buFont typeface="Arial" panose="020B0604020202020204" pitchFamily="34" charset="0"/>
              <a:buNone/>
            </a:pP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address</a:t>
            </a:r>
            <a:endParaRPr lang="en-US" sz="1800" dirty="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C29A5B4-DBE2-E141-89F5-86806E640E35}"/>
              </a:ext>
            </a:extLst>
          </p:cNvPr>
          <p:cNvSpPr txBox="1">
            <a:spLocks noChangeArrowheads="1"/>
          </p:cNvSpPr>
          <p:nvPr/>
        </p:nvSpPr>
        <p:spPr>
          <a:xfrm>
            <a:off x="538835" y="2409656"/>
            <a:ext cx="1457863" cy="3658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655"/>
              </a:lnSpc>
              <a:buFont typeface="Arial" panose="020B0604020202020204" pitchFamily="34" charset="0"/>
              <a:buNone/>
            </a:pPr>
            <a:r>
              <a:rPr lang="en-GB" sz="1800" b="1" dirty="0">
                <a:latin typeface="Avenir Heavy" panose="02000503020000020003" pitchFamily="2" charset="0"/>
                <a:cs typeface="Calibri" panose="020F0502020204030204" pitchFamily="34" charset="0"/>
              </a:rPr>
              <a:t>PROBLEM</a:t>
            </a:r>
            <a:endParaRPr lang="en-US" sz="1800" b="1" dirty="0">
              <a:latin typeface="Avenir Heavy" panose="02000503020000020003" pitchFamily="2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195F24-5EA9-8B71-0993-FAE80FA4B8F0}"/>
              </a:ext>
            </a:extLst>
          </p:cNvPr>
          <p:cNvSpPr txBox="1">
            <a:spLocks noChangeArrowheads="1"/>
          </p:cNvSpPr>
          <p:nvPr/>
        </p:nvSpPr>
        <p:spPr>
          <a:xfrm>
            <a:off x="3835640" y="2765635"/>
            <a:ext cx="1457863" cy="3658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655"/>
              </a:lnSpc>
              <a:buFont typeface="Arial" panose="020B0604020202020204" pitchFamily="34" charset="0"/>
              <a:buNone/>
            </a:pPr>
            <a:r>
              <a:rPr lang="en-GB" sz="1800" b="1" dirty="0">
                <a:latin typeface="Avenir Heavy" panose="02000503020000020003" pitchFamily="2" charset="0"/>
                <a:cs typeface="Calibri" panose="020F0502020204030204" pitchFamily="34" charset="0"/>
              </a:rPr>
              <a:t>FINDINGS</a:t>
            </a:r>
            <a:endParaRPr lang="en-US" sz="1800" b="1" dirty="0">
              <a:latin typeface="Avenir Heavy" panose="02000503020000020003" pitchFamily="2" charset="0"/>
              <a:cs typeface="Calibri" panose="020F050202020403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3712A89-C502-6A91-7FDA-4D4853D32D43}"/>
              </a:ext>
            </a:extLst>
          </p:cNvPr>
          <p:cNvSpPr txBox="1">
            <a:spLocks noChangeArrowheads="1"/>
          </p:cNvSpPr>
          <p:nvPr/>
        </p:nvSpPr>
        <p:spPr>
          <a:xfrm>
            <a:off x="6819746" y="3084633"/>
            <a:ext cx="1871666" cy="3658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655"/>
              </a:lnSpc>
              <a:buFont typeface="Arial" panose="020B0604020202020204" pitchFamily="34" charset="0"/>
              <a:buNone/>
            </a:pPr>
            <a:r>
              <a:rPr lang="en-GB" sz="1800" b="1" dirty="0">
                <a:latin typeface="Avenir Heavy" panose="02000503020000020003" pitchFamily="2" charset="0"/>
                <a:cs typeface="Calibri" panose="020F0502020204030204" pitchFamily="34" charset="0"/>
              </a:rPr>
              <a:t>IMPLICATIONS</a:t>
            </a:r>
            <a:endParaRPr lang="en-US" sz="1800" b="1" dirty="0">
              <a:latin typeface="Avenir Heavy" panose="02000503020000020003" pitchFamily="2" charset="0"/>
              <a:cs typeface="Calibri" panose="020F0502020204030204" pitchFamily="34" charset="0"/>
            </a:endParaRPr>
          </a:p>
        </p:txBody>
      </p:sp>
      <p:cxnSp>
        <p:nvCxnSpPr>
          <p:cNvPr id="7" name="Elbow Connector 6">
            <a:extLst>
              <a:ext uri="{FF2B5EF4-FFF2-40B4-BE49-F238E27FC236}">
                <a16:creationId xmlns:a16="http://schemas.microsoft.com/office/drawing/2014/main" id="{99A8EF22-001D-5595-FB73-7D16C75E0BE0}"/>
              </a:ext>
            </a:extLst>
          </p:cNvPr>
          <p:cNvCxnSpPr>
            <a:cxnSpLocks/>
          </p:cNvCxnSpPr>
          <p:nvPr/>
        </p:nvCxnSpPr>
        <p:spPr>
          <a:xfrm>
            <a:off x="2138212" y="2666632"/>
            <a:ext cx="1632857" cy="304800"/>
          </a:xfrm>
          <a:prstGeom prst="bentConnector3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DD6B8DE8-C174-642E-CEB9-DF137D1CB32F}"/>
              </a:ext>
            </a:extLst>
          </p:cNvPr>
          <p:cNvCxnSpPr>
            <a:cxnSpLocks/>
          </p:cNvCxnSpPr>
          <p:nvPr/>
        </p:nvCxnSpPr>
        <p:spPr>
          <a:xfrm>
            <a:off x="5235570" y="2968271"/>
            <a:ext cx="1632857" cy="304800"/>
          </a:xfrm>
          <a:prstGeom prst="bentConnector3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 descr="Questions with solid fill">
            <a:extLst>
              <a:ext uri="{FF2B5EF4-FFF2-40B4-BE49-F238E27FC236}">
                <a16:creationId xmlns:a16="http://schemas.microsoft.com/office/drawing/2014/main" id="{D3EB8C93-D505-BF13-4871-815014EE3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1152" y="1705497"/>
            <a:ext cx="774233" cy="774233"/>
          </a:xfrm>
          <a:prstGeom prst="rect">
            <a:avLst/>
          </a:prstGeom>
        </p:spPr>
      </p:pic>
      <p:pic>
        <p:nvPicPr>
          <p:cNvPr id="16" name="Graphic 15" descr="Customer review with solid fill">
            <a:extLst>
              <a:ext uri="{FF2B5EF4-FFF2-40B4-BE49-F238E27FC236}">
                <a16:creationId xmlns:a16="http://schemas.microsoft.com/office/drawing/2014/main" id="{1DD55435-33E6-1565-15FF-E0EED7E92D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07790" y="3239829"/>
            <a:ext cx="774233" cy="774233"/>
          </a:xfrm>
          <a:prstGeom prst="rect">
            <a:avLst/>
          </a:prstGeom>
        </p:spPr>
      </p:pic>
      <p:pic>
        <p:nvPicPr>
          <p:cNvPr id="18" name="Graphic 17" descr="Group brainstorm with solid fill">
            <a:extLst>
              <a:ext uri="{FF2B5EF4-FFF2-40B4-BE49-F238E27FC236}">
                <a16:creationId xmlns:a16="http://schemas.microsoft.com/office/drawing/2014/main" id="{3C7BBEAD-49DB-9758-09D1-95EC23F7CF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00439" y="2153297"/>
            <a:ext cx="906651" cy="90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99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4E9A93-85B4-0D90-AD29-E374993C6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>
            <a:extLst>
              <a:ext uri="{FF2B5EF4-FFF2-40B4-BE49-F238E27FC236}">
                <a16:creationId xmlns:a16="http://schemas.microsoft.com/office/drawing/2014/main" id="{8869A1C2-DD9F-32C0-D4EC-4063043C65BB}"/>
              </a:ext>
            </a:extLst>
          </p:cNvPr>
          <p:cNvSpPr txBox="1">
            <a:spLocks noChangeArrowheads="1"/>
          </p:cNvSpPr>
          <p:nvPr/>
        </p:nvSpPr>
        <p:spPr>
          <a:xfrm>
            <a:off x="440682" y="1420627"/>
            <a:ext cx="6446204" cy="43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55"/>
              </a:lnSpc>
              <a:buFont typeface="Wingdings" pitchFamily="2" charset="2"/>
              <a:buChar char="§"/>
            </a:pPr>
            <a:r>
              <a:rPr lang="en-GB" sz="1800" b="1" dirty="0">
                <a:latin typeface="Avenir Heavy" panose="02000503020000020003" pitchFamily="2" charset="0"/>
                <a:cs typeface="Calibri" panose="020F0502020204030204" pitchFamily="34" charset="0"/>
              </a:rPr>
              <a:t>Figures and tables </a:t>
            </a: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should convey key insights visually</a:t>
            </a:r>
            <a:endParaRPr lang="en-US" sz="1800" dirty="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C55B7D0-749A-E3C5-2420-0EBFDB01D1B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90703" y="4646943"/>
            <a:ext cx="833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PF Highway Gothic" panose="02000506040000020004" pitchFamily="2" charset="0"/>
                <a:cs typeface="Arial" panose="020B0604020202020204" pitchFamily="34" charset="0"/>
              </a:rPr>
              <a:t>Allergy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BABA6BE-AD7B-193B-8695-A2A4A3CEE06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65613"/>
          </a:xfrm>
          <a:prstGeom prst="rect">
            <a:avLst/>
          </a:prstGeom>
          <a:gradFill>
            <a:gsLst>
              <a:gs pos="0">
                <a:srgbClr val="6480B6">
                  <a:alpha val="0"/>
                </a:srgbClr>
              </a:gs>
              <a:gs pos="60000">
                <a:schemeClr val="accent2"/>
              </a:gs>
              <a:gs pos="100000">
                <a:srgbClr val="C8500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60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2A34502-48BC-FD65-5FA0-A7B4094AE095}"/>
              </a:ext>
            </a:extLst>
          </p:cNvPr>
          <p:cNvSpPr txBox="1"/>
          <p:nvPr/>
        </p:nvSpPr>
        <p:spPr>
          <a:xfrm>
            <a:off x="165193" y="113340"/>
            <a:ext cx="481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venir Heavy" panose="02000503020000020003" pitchFamily="2" charset="0"/>
                <a:cs typeface="Segoe UI" panose="020B0502040204020203" pitchFamily="34" charset="0"/>
              </a:rPr>
              <a:t>Construct a clear, story-driven manuscript</a:t>
            </a:r>
            <a:endParaRPr lang="en-CH" sz="1800" dirty="0">
              <a:solidFill>
                <a:schemeClr val="bg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6A23B9D-A565-2C16-D9F1-C9DECC6ACC1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01923"/>
            <a:ext cx="9144000" cy="60651"/>
          </a:xfrm>
          <a:prstGeom prst="rect">
            <a:avLst/>
          </a:prstGeom>
          <a:gradFill>
            <a:gsLst>
              <a:gs pos="0">
                <a:srgbClr val="6480B6">
                  <a:alpha val="0"/>
                </a:srgbClr>
              </a:gs>
              <a:gs pos="51000">
                <a:schemeClr val="accent2"/>
              </a:gs>
              <a:gs pos="100000">
                <a:srgbClr val="C8500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60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5DC3964-0566-8B52-4A46-237F683E3A5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7257" y="4195222"/>
            <a:ext cx="9178513" cy="948278"/>
            <a:chOff x="-17257" y="4195222"/>
            <a:chExt cx="9178513" cy="948278"/>
          </a:xfrm>
        </p:grpSpPr>
        <p:sp>
          <p:nvSpPr>
            <p:cNvPr id="29" name="Right Triangle 28">
              <a:extLst>
                <a:ext uri="{FF2B5EF4-FFF2-40B4-BE49-F238E27FC236}">
                  <a16:creationId xmlns:a16="http://schemas.microsoft.com/office/drawing/2014/main" id="{D708D0E9-1DA0-7168-ED77-CC4E24230D8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195222"/>
              <a:ext cx="9161256" cy="933620"/>
            </a:xfrm>
            <a:prstGeom prst="rtTriangle">
              <a:avLst/>
            </a:prstGeom>
            <a:solidFill>
              <a:srgbClr val="393B8F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6C56CC01-B88A-CD22-E789-65EBAF36771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-17257" y="4374842"/>
              <a:ext cx="9161256" cy="768658"/>
            </a:xfrm>
            <a:prstGeom prst="rtTriangle">
              <a:avLst/>
            </a:prstGeom>
            <a:solidFill>
              <a:srgbClr val="393B8F">
                <a:alpha val="4092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9D013082-CE4E-6FFE-A842-B869EA1C27B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523386"/>
              <a:ext cx="9161256" cy="619125"/>
            </a:xfrm>
            <a:prstGeom prst="rtTriangle">
              <a:avLst/>
            </a:prstGeom>
            <a:solidFill>
              <a:srgbClr val="393B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>
                <a:solidFill>
                  <a:srgbClr val="161F5F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8FF7B4E-1412-232D-D11D-D566F91CA47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90703" y="4646943"/>
              <a:ext cx="9973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PF Highway Gothic" panose="02000506040000020004" pitchFamily="2" charset="0"/>
                  <a:cs typeface="Arial" panose="020B0604020202020204" pitchFamily="34" charset="0"/>
                </a:rPr>
                <a:t>Allergy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F898326F-81E7-450A-598E-D985288F026B}"/>
              </a:ext>
            </a:extLst>
          </p:cNvPr>
          <p:cNvSpPr txBox="1"/>
          <p:nvPr/>
        </p:nvSpPr>
        <p:spPr>
          <a:xfrm>
            <a:off x="966134" y="3914942"/>
            <a:ext cx="41793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1800" i="1" dirty="0">
                <a:solidFill>
                  <a:srgbClr val="1B2A7F"/>
                </a:solidFill>
                <a:latin typeface="Avenir Book" panose="02000503020000020003" pitchFamily="2" charset="0"/>
              </a:rPr>
              <a:t>Clear and concise language is critical</a:t>
            </a:r>
          </a:p>
        </p:txBody>
      </p:sp>
      <p:pic>
        <p:nvPicPr>
          <p:cNvPr id="49" name="Graphic 48" descr="Chat bubble with solid fill">
            <a:extLst>
              <a:ext uri="{FF2B5EF4-FFF2-40B4-BE49-F238E27FC236}">
                <a16:creationId xmlns:a16="http://schemas.microsoft.com/office/drawing/2014/main" id="{38FC2D6A-C453-643C-E939-108A71111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953" y="3843769"/>
            <a:ext cx="564719" cy="564719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21613F71-316F-C617-885C-FD9B37F402A1}"/>
              </a:ext>
            </a:extLst>
          </p:cNvPr>
          <p:cNvSpPr txBox="1">
            <a:spLocks noChangeArrowheads="1"/>
          </p:cNvSpPr>
          <p:nvPr/>
        </p:nvSpPr>
        <p:spPr>
          <a:xfrm>
            <a:off x="423919" y="1912372"/>
            <a:ext cx="8580596" cy="43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55"/>
              </a:lnSpc>
              <a:buFont typeface="Wingdings" pitchFamily="2" charset="2"/>
              <a:buChar char="§"/>
            </a:pPr>
            <a:r>
              <a:rPr lang="en-GB" sz="1800" b="1" dirty="0">
                <a:latin typeface="Avenir Heavy" panose="02000503020000020003" pitchFamily="2" charset="0"/>
                <a:cs typeface="Calibri" panose="020F0502020204030204" pitchFamily="34" charset="0"/>
              </a:rPr>
              <a:t>Abstract </a:t>
            </a: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should summarize the logic of the research, not just list the results</a:t>
            </a:r>
            <a:endParaRPr lang="en-US" sz="1800" dirty="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974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3D338449-ADB1-624D-4D75-A647326A436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90703" y="4646943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PF Highway Gothic" panose="02000506040000020004" pitchFamily="2" charset="0"/>
                <a:cs typeface="Arial" panose="020B0604020202020204" pitchFamily="34" charset="0"/>
              </a:rPr>
              <a:t>Allergy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1B20C8-C5A8-C3C3-8F5C-60DDE3FCFB8F}"/>
              </a:ext>
            </a:extLst>
          </p:cNvPr>
          <p:cNvSpPr txBox="1"/>
          <p:nvPr/>
        </p:nvSpPr>
        <p:spPr>
          <a:xfrm>
            <a:off x="3515058" y="1066894"/>
            <a:ext cx="4179093" cy="887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1438" lvl="2">
              <a:lnSpc>
                <a:spcPct val="150000"/>
              </a:lnSpc>
              <a:tabLst>
                <a:tab pos="2165350" algn="l"/>
              </a:tabLst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Craft a </a:t>
            </a:r>
            <a:r>
              <a:rPr lang="en-US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compelling title and abstract</a:t>
            </a:r>
          </a:p>
          <a:p>
            <a:pPr marL="72629" lvl="2">
              <a:lnSpc>
                <a:spcPct val="150000"/>
              </a:lnSpc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Emphasize </a:t>
            </a:r>
            <a:r>
              <a:rPr lang="en-US" sz="18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novelty and importance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4428FF-FFD9-414F-912F-D08D0D94BE8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-13206"/>
            <a:ext cx="9144001" cy="565613"/>
          </a:xfrm>
          <a:prstGeom prst="rect">
            <a:avLst/>
          </a:prstGeom>
          <a:gradFill>
            <a:gsLst>
              <a:gs pos="0">
                <a:srgbClr val="6480B6">
                  <a:alpha val="0"/>
                </a:srgbClr>
              </a:gs>
              <a:gs pos="60000">
                <a:schemeClr val="accent2"/>
              </a:gs>
              <a:gs pos="100000">
                <a:srgbClr val="C8500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6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D26820-D9C3-8EC4-3001-0676203A7FB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" y="617878"/>
            <a:ext cx="9144001" cy="45719"/>
          </a:xfrm>
          <a:prstGeom prst="rect">
            <a:avLst/>
          </a:prstGeom>
          <a:gradFill>
            <a:gsLst>
              <a:gs pos="0">
                <a:srgbClr val="6480B6">
                  <a:alpha val="0"/>
                </a:srgbClr>
              </a:gs>
              <a:gs pos="51000">
                <a:schemeClr val="accent2"/>
              </a:gs>
              <a:gs pos="100000">
                <a:srgbClr val="C8500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6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4BA35A-10BE-238F-0E86-0C9648C45B9B}"/>
              </a:ext>
            </a:extLst>
          </p:cNvPr>
          <p:cNvSpPr txBox="1"/>
          <p:nvPr/>
        </p:nvSpPr>
        <p:spPr>
          <a:xfrm>
            <a:off x="174221" y="112230"/>
            <a:ext cx="3460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venir Heavy" panose="02000503020000020003" pitchFamily="2" charset="0"/>
                <a:cs typeface="Segoe UI" panose="020B0502040204020203" pitchFamily="34" charset="0"/>
              </a:rPr>
              <a:t>Make a strong first impression</a:t>
            </a:r>
            <a:endParaRPr lang="en-CH" sz="1800" dirty="0">
              <a:solidFill>
                <a:schemeClr val="bg1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F8B2DCD-304D-710E-4343-3835AA740AE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7257" y="4195222"/>
            <a:ext cx="9178513" cy="948278"/>
            <a:chOff x="-17257" y="4195222"/>
            <a:chExt cx="9178513" cy="948278"/>
          </a:xfrm>
        </p:grpSpPr>
        <p:sp>
          <p:nvSpPr>
            <p:cNvPr id="23" name="Right Triangle 22">
              <a:extLst>
                <a:ext uri="{FF2B5EF4-FFF2-40B4-BE49-F238E27FC236}">
                  <a16:creationId xmlns:a16="http://schemas.microsoft.com/office/drawing/2014/main" id="{BC234EB6-4D6E-617A-2AD6-1BEF9D98AA2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195222"/>
              <a:ext cx="9161256" cy="933620"/>
            </a:xfrm>
            <a:prstGeom prst="rtTriangle">
              <a:avLst/>
            </a:prstGeom>
            <a:solidFill>
              <a:srgbClr val="393B8F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4" name="Right Triangle 23">
              <a:extLst>
                <a:ext uri="{FF2B5EF4-FFF2-40B4-BE49-F238E27FC236}">
                  <a16:creationId xmlns:a16="http://schemas.microsoft.com/office/drawing/2014/main" id="{416F3D85-C024-BFF1-0FA5-E533CCA294F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-17257" y="4374842"/>
              <a:ext cx="9161256" cy="768658"/>
            </a:xfrm>
            <a:prstGeom prst="rtTriangle">
              <a:avLst/>
            </a:prstGeom>
            <a:solidFill>
              <a:srgbClr val="393B8F">
                <a:alpha val="4092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5" name="Right Triangle 24">
              <a:extLst>
                <a:ext uri="{FF2B5EF4-FFF2-40B4-BE49-F238E27FC236}">
                  <a16:creationId xmlns:a16="http://schemas.microsoft.com/office/drawing/2014/main" id="{40BFC9A5-4242-D9D3-D4AB-98C7C50B8E0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523386"/>
              <a:ext cx="9161256" cy="619125"/>
            </a:xfrm>
            <a:prstGeom prst="rtTriangle">
              <a:avLst/>
            </a:prstGeom>
            <a:solidFill>
              <a:srgbClr val="393B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6FB424B-A001-2352-44BE-F10463A2F7A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90703" y="4646943"/>
              <a:ext cx="9973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PF Highway Gothic" panose="02000506040000020004" pitchFamily="2" charset="0"/>
                  <a:cs typeface="Arial" panose="020B0604020202020204" pitchFamily="34" charset="0"/>
                </a:rPr>
                <a:t>Allergy</a:t>
              </a:r>
            </a:p>
          </p:txBody>
        </p:sp>
      </p:grpSp>
      <p:pic>
        <p:nvPicPr>
          <p:cNvPr id="13" name="Picture 12" descr="A screenshot of a document&#10;&#10;AI-generated content may be incorrect.">
            <a:extLst>
              <a:ext uri="{FF2B5EF4-FFF2-40B4-BE49-F238E27FC236}">
                <a16:creationId xmlns:a16="http://schemas.microsoft.com/office/drawing/2014/main" id="{A5F7536A-2568-A1A5-EF02-A1BDB475CA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38" y="1014649"/>
            <a:ext cx="2129516" cy="2835588"/>
          </a:xfrm>
          <a:prstGeom prst="rect">
            <a:avLst/>
          </a:prstGeom>
          <a:effectLst>
            <a:outerShdw blurRad="50800" dist="38100" dir="2700000" sx="101000" sy="101000" algn="tl" rotWithShape="0">
              <a:srgbClr val="1B2A7F">
                <a:alpha val="40000"/>
              </a:srgbClr>
            </a:outerShdw>
          </a:effectLst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48B40A4-D1C1-2EED-432E-FEE66785FB70}"/>
              </a:ext>
            </a:extLst>
          </p:cNvPr>
          <p:cNvCxnSpPr>
            <a:cxnSpLocks/>
          </p:cNvCxnSpPr>
          <p:nvPr/>
        </p:nvCxnSpPr>
        <p:spPr>
          <a:xfrm>
            <a:off x="2528586" y="1466126"/>
            <a:ext cx="932244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356DC5B-A514-490A-AAAE-9030E0B03EA1}"/>
              </a:ext>
            </a:extLst>
          </p:cNvPr>
          <p:cNvSpPr txBox="1"/>
          <p:nvPr/>
        </p:nvSpPr>
        <p:spPr>
          <a:xfrm>
            <a:off x="946352" y="4207926"/>
            <a:ext cx="4427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1800" i="1" dirty="0">
                <a:solidFill>
                  <a:srgbClr val="1B2A7F"/>
                </a:solidFill>
                <a:latin typeface="Avenir Book Oblique" panose="02000503020000020003" pitchFamily="2" charset="0"/>
              </a:rPr>
              <a:t>This is often the editor’s first filer</a:t>
            </a:r>
          </a:p>
        </p:txBody>
      </p:sp>
      <p:pic>
        <p:nvPicPr>
          <p:cNvPr id="38" name="Graphic 37" descr="Open envelope with solid fill">
            <a:extLst>
              <a:ext uri="{FF2B5EF4-FFF2-40B4-BE49-F238E27FC236}">
                <a16:creationId xmlns:a16="http://schemas.microsoft.com/office/drawing/2014/main" id="{7F0F19F3-3CD3-4D29-74F3-200F93FC20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31384" y="2565721"/>
            <a:ext cx="571500" cy="571500"/>
          </a:xfrm>
          <a:prstGeom prst="rect">
            <a:avLst/>
          </a:prstGeom>
        </p:spPr>
      </p:pic>
      <p:cxnSp>
        <p:nvCxnSpPr>
          <p:cNvPr id="40" name="Elbow Connector 39">
            <a:extLst>
              <a:ext uri="{FF2B5EF4-FFF2-40B4-BE49-F238E27FC236}">
                <a16:creationId xmlns:a16="http://schemas.microsoft.com/office/drawing/2014/main" id="{C8D8DCE8-9E9B-8209-8839-ADF93A0E96C1}"/>
              </a:ext>
            </a:extLst>
          </p:cNvPr>
          <p:cNvCxnSpPr>
            <a:cxnSpLocks/>
          </p:cNvCxnSpPr>
          <p:nvPr/>
        </p:nvCxnSpPr>
        <p:spPr>
          <a:xfrm flipV="1">
            <a:off x="2237772" y="1732547"/>
            <a:ext cx="1227323" cy="500402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83822E80-9164-6908-6713-0810B41B7860}"/>
              </a:ext>
            </a:extLst>
          </p:cNvPr>
          <p:cNvSpPr txBox="1"/>
          <p:nvPr/>
        </p:nvSpPr>
        <p:spPr>
          <a:xfrm>
            <a:off x="3676087" y="2571603"/>
            <a:ext cx="6196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438" lvl="2">
              <a:tabLst>
                <a:tab pos="2165350" algn="l"/>
              </a:tabLst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⏵ </a:t>
            </a:r>
            <a:r>
              <a:rPr lang="en-US" sz="1800" i="1" dirty="0">
                <a:latin typeface="Avenir Light Oblique" panose="020B0402020203090204" pitchFamily="34" charset="77"/>
                <a:cs typeface="Calibri" panose="020F0502020204030204" pitchFamily="34" charset="0"/>
              </a:rPr>
              <a:t>Why your article matters?</a:t>
            </a:r>
            <a:endParaRPr lang="en-US" sz="1800" i="1" dirty="0">
              <a:solidFill>
                <a:srgbClr val="C85001"/>
              </a:solidFill>
              <a:latin typeface="Avenir Light Oblique" panose="020B0402020203090204" pitchFamily="34" charset="77"/>
              <a:cs typeface="Calibri" panose="020F0502020204030204" pitchFamily="34" charset="0"/>
            </a:endParaRPr>
          </a:p>
          <a:p>
            <a:pPr marL="72629" lvl="2"/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⏵ </a:t>
            </a:r>
            <a:r>
              <a:rPr lang="en-US" sz="1800" i="1" dirty="0">
                <a:latin typeface="Avenir Light Oblique" panose="020B0402020203090204" pitchFamily="34" charset="77"/>
                <a:cs typeface="Calibri" panose="020F0502020204030204" pitchFamily="34" charset="0"/>
              </a:rPr>
              <a:t>How it fits the journal’s aims and readership?</a:t>
            </a:r>
          </a:p>
        </p:txBody>
      </p:sp>
      <p:pic>
        <p:nvPicPr>
          <p:cNvPr id="54" name="Graphic 53" descr="Chat bubble with solid fill">
            <a:extLst>
              <a:ext uri="{FF2B5EF4-FFF2-40B4-BE49-F238E27FC236}">
                <a16:creationId xmlns:a16="http://schemas.microsoft.com/office/drawing/2014/main" id="{878F7358-BEF8-C90D-03D0-0EEBC80549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9229" y="4133137"/>
            <a:ext cx="564719" cy="564719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99B7681F-3317-C6AC-6714-AB0CF16A8BFC}"/>
              </a:ext>
            </a:extLst>
          </p:cNvPr>
          <p:cNvSpPr txBox="1"/>
          <p:nvPr/>
        </p:nvSpPr>
        <p:spPr>
          <a:xfrm>
            <a:off x="2787479" y="3219822"/>
            <a:ext cx="1193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438" lvl="2" algn="ctr">
              <a:tabLst>
                <a:tab pos="2165350" algn="l"/>
              </a:tabLst>
            </a:pPr>
            <a:r>
              <a:rPr lang="en-US" sz="1800" b="1" dirty="0">
                <a:latin typeface="Avenir Heavy" panose="02000503020000020003" pitchFamily="2" charset="0"/>
                <a:cs typeface="Calibri" panose="020F0502020204030204" pitchFamily="34" charset="0"/>
              </a:rPr>
              <a:t>Cover</a:t>
            </a:r>
          </a:p>
          <a:p>
            <a:pPr marL="71438" lvl="2" algn="ctr">
              <a:tabLst>
                <a:tab pos="2165350" algn="l"/>
              </a:tabLst>
            </a:pPr>
            <a:r>
              <a:rPr lang="en-US" sz="1800" b="1" dirty="0">
                <a:latin typeface="Avenir Heavy" panose="02000503020000020003" pitchFamily="2" charset="0"/>
                <a:cs typeface="Calibri" panose="020F0502020204030204" pitchFamily="34" charset="0"/>
              </a:rPr>
              <a:t>letter</a:t>
            </a:r>
          </a:p>
        </p:txBody>
      </p:sp>
    </p:spTree>
    <p:extLst>
      <p:ext uri="{BB962C8B-B14F-4D97-AF65-F5344CB8AC3E}">
        <p14:creationId xmlns:p14="http://schemas.microsoft.com/office/powerpoint/2010/main" val="1918216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3D338449-ADB1-624D-4D75-A647326A436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90703" y="4646943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PF Highway Gothic" panose="02000506040000020004" pitchFamily="2" charset="0"/>
                <a:cs typeface="Arial" panose="020B0604020202020204" pitchFamily="34" charset="0"/>
              </a:rPr>
              <a:t>Allergy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4428FF-FFD9-414F-912F-D08D0D94BE8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-13206"/>
            <a:ext cx="9144001" cy="565613"/>
          </a:xfrm>
          <a:prstGeom prst="rect">
            <a:avLst/>
          </a:prstGeom>
          <a:gradFill>
            <a:gsLst>
              <a:gs pos="0">
                <a:srgbClr val="6480B6">
                  <a:alpha val="0"/>
                </a:srgbClr>
              </a:gs>
              <a:gs pos="60000">
                <a:schemeClr val="accent2"/>
              </a:gs>
              <a:gs pos="100000">
                <a:srgbClr val="C8500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6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D26820-D9C3-8EC4-3001-0676203A7FB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" y="617878"/>
            <a:ext cx="9144001" cy="45719"/>
          </a:xfrm>
          <a:prstGeom prst="rect">
            <a:avLst/>
          </a:prstGeom>
          <a:gradFill>
            <a:gsLst>
              <a:gs pos="0">
                <a:srgbClr val="6480B6">
                  <a:alpha val="0"/>
                </a:srgbClr>
              </a:gs>
              <a:gs pos="51000">
                <a:schemeClr val="accent2"/>
              </a:gs>
              <a:gs pos="100000">
                <a:srgbClr val="C8500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6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4BA35A-10BE-238F-0E86-0C9648C45B9B}"/>
              </a:ext>
            </a:extLst>
          </p:cNvPr>
          <p:cNvSpPr txBox="1"/>
          <p:nvPr/>
        </p:nvSpPr>
        <p:spPr>
          <a:xfrm>
            <a:off x="174221" y="112230"/>
            <a:ext cx="4527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venir Heavy" panose="02000503020000020003" pitchFamily="2" charset="0"/>
                <a:cs typeface="Segoe UI" panose="020B0502040204020203" pitchFamily="34" charset="0"/>
              </a:rPr>
              <a:t>Engage actively with the review process</a:t>
            </a:r>
            <a:endParaRPr lang="en-CH" sz="1800" dirty="0">
              <a:solidFill>
                <a:schemeClr val="bg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75800AE-F3C9-967A-EED3-7386826DD178}"/>
              </a:ext>
            </a:extLst>
          </p:cNvPr>
          <p:cNvSpPr>
            <a:spLocks/>
          </p:cNvSpPr>
          <p:nvPr/>
        </p:nvSpPr>
        <p:spPr>
          <a:xfrm>
            <a:off x="7812669" y="371140"/>
            <a:ext cx="933620" cy="933620"/>
          </a:xfrm>
          <a:prstGeom prst="ellipse">
            <a:avLst/>
          </a:prstGeom>
          <a:solidFill>
            <a:srgbClr val="393B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F8B2DCD-304D-710E-4343-3835AA740AE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7257" y="4195222"/>
            <a:ext cx="9178513" cy="948278"/>
            <a:chOff x="-17257" y="4195222"/>
            <a:chExt cx="9178513" cy="948278"/>
          </a:xfrm>
        </p:grpSpPr>
        <p:sp>
          <p:nvSpPr>
            <p:cNvPr id="23" name="Right Triangle 22">
              <a:extLst>
                <a:ext uri="{FF2B5EF4-FFF2-40B4-BE49-F238E27FC236}">
                  <a16:creationId xmlns:a16="http://schemas.microsoft.com/office/drawing/2014/main" id="{BC234EB6-4D6E-617A-2AD6-1BEF9D98AA2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195222"/>
              <a:ext cx="9161256" cy="933620"/>
            </a:xfrm>
            <a:prstGeom prst="rtTriangle">
              <a:avLst/>
            </a:prstGeom>
            <a:solidFill>
              <a:srgbClr val="393B8F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4" name="Right Triangle 23">
              <a:extLst>
                <a:ext uri="{FF2B5EF4-FFF2-40B4-BE49-F238E27FC236}">
                  <a16:creationId xmlns:a16="http://schemas.microsoft.com/office/drawing/2014/main" id="{416F3D85-C024-BFF1-0FA5-E533CCA294F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-17257" y="4374842"/>
              <a:ext cx="9161256" cy="768658"/>
            </a:xfrm>
            <a:prstGeom prst="rtTriangle">
              <a:avLst/>
            </a:prstGeom>
            <a:solidFill>
              <a:srgbClr val="393B8F">
                <a:alpha val="4092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5" name="Right Triangle 24">
              <a:extLst>
                <a:ext uri="{FF2B5EF4-FFF2-40B4-BE49-F238E27FC236}">
                  <a16:creationId xmlns:a16="http://schemas.microsoft.com/office/drawing/2014/main" id="{40BFC9A5-4242-D9D3-D4AB-98C7C50B8E0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523386"/>
              <a:ext cx="9161256" cy="619125"/>
            </a:xfrm>
            <a:prstGeom prst="rtTriangle">
              <a:avLst/>
            </a:prstGeom>
            <a:solidFill>
              <a:srgbClr val="393B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6FB424B-A001-2352-44BE-F10463A2F7A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90703" y="4646943"/>
              <a:ext cx="9973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PF Highway Gothic" panose="02000506040000020004" pitchFamily="2" charset="0"/>
                  <a:cs typeface="Arial" panose="020B0604020202020204" pitchFamily="34" charset="0"/>
                </a:rPr>
                <a:t>Allergy</a:t>
              </a:r>
            </a:p>
          </p:txBody>
        </p:sp>
      </p:grpSp>
      <p:sp>
        <p:nvSpPr>
          <p:cNvPr id="5" name="Rectangle 3">
            <a:extLst>
              <a:ext uri="{FF2B5EF4-FFF2-40B4-BE49-F238E27FC236}">
                <a16:creationId xmlns:a16="http://schemas.microsoft.com/office/drawing/2014/main" id="{089010CB-28C3-189B-0D00-B5C2B0C38984}"/>
              </a:ext>
            </a:extLst>
          </p:cNvPr>
          <p:cNvSpPr txBox="1">
            <a:spLocks noChangeArrowheads="1"/>
          </p:cNvSpPr>
          <p:nvPr/>
        </p:nvSpPr>
        <p:spPr>
          <a:xfrm>
            <a:off x="626662" y="1482620"/>
            <a:ext cx="8005894" cy="43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55"/>
              </a:lnSpc>
              <a:buFont typeface="Wingdings" pitchFamily="2" charset="2"/>
              <a:buChar char="§"/>
            </a:pP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If invited to revise your manuscript, respond to reviewer comment</a:t>
            </a:r>
            <a:b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</a:br>
            <a:r>
              <a:rPr lang="en-GB" sz="1800" b="1" dirty="0">
                <a:latin typeface="Avenir Heavy" panose="02000503020000020003" pitchFamily="2" charset="0"/>
                <a:cs typeface="Calibri" panose="020F0502020204030204" pitchFamily="34" charset="0"/>
              </a:rPr>
              <a:t>‘point-by-point’</a:t>
            </a:r>
            <a:r>
              <a:rPr lang="en-GB" sz="1800" b="1" dirty="0">
                <a:latin typeface="Avenir Book" panose="02000503020000020003" pitchFamily="2" charset="0"/>
                <a:cs typeface="Calibri" panose="020F0502020204030204" pitchFamily="34" charset="0"/>
              </a:rPr>
              <a:t>,</a:t>
            </a:r>
            <a:r>
              <a:rPr lang="en-GB" sz="1800" b="1" dirty="0">
                <a:latin typeface="Avenir Heavy" panose="02000503020000020003" pitchFamily="2" charset="0"/>
                <a:cs typeface="Calibri" panose="020F0502020204030204" pitchFamily="34" charset="0"/>
              </a:rPr>
              <a:t> </a:t>
            </a: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with evidence and reasoned arguments.</a:t>
            </a:r>
          </a:p>
          <a:p>
            <a:pPr marL="0" indent="0">
              <a:lnSpc>
                <a:spcPts val="2655"/>
              </a:lnSpc>
              <a:buNone/>
            </a:pPr>
            <a:endParaRPr lang="en-GB" sz="1800" dirty="0"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>
              <a:lnSpc>
                <a:spcPts val="2655"/>
              </a:lnSpc>
              <a:buFont typeface="Wingdings" pitchFamily="2" charset="2"/>
              <a:buChar char="§"/>
            </a:pP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Being </a:t>
            </a:r>
            <a:r>
              <a:rPr lang="en-US" sz="1800" b="1" dirty="0">
                <a:latin typeface="Avenir Heavy" panose="02000503020000020003" pitchFamily="2" charset="0"/>
                <a:cs typeface="Calibri" panose="020F0502020204030204" pitchFamily="34" charset="0"/>
              </a:rPr>
              <a:t>respectful and thorough </a:t>
            </a: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in your revisions</a:t>
            </a:r>
            <a:b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</a:br>
            <a:r>
              <a:rPr lang="en-US" sz="1800" dirty="0">
                <a:latin typeface="Avenir Book" panose="02000503020000020003" pitchFamily="2" charset="0"/>
                <a:cs typeface="Calibri" panose="020F0502020204030204" pitchFamily="34" charset="0"/>
              </a:rPr>
              <a:t>can significantly increase acceptance odds.</a:t>
            </a:r>
          </a:p>
        </p:txBody>
      </p:sp>
      <p:pic>
        <p:nvPicPr>
          <p:cNvPr id="13" name="Graphic 12" descr="Comment Add with solid fill">
            <a:extLst>
              <a:ext uri="{FF2B5EF4-FFF2-40B4-BE49-F238E27FC236}">
                <a16:creationId xmlns:a16="http://schemas.microsoft.com/office/drawing/2014/main" id="{239991EC-CBAF-C3A7-C011-23303566A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28918" y="527219"/>
            <a:ext cx="659029" cy="65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37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D1B597-298B-C0E0-01CE-65209E045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EF9F4F27-942C-DFDF-35C7-41AA76AD0A2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90703" y="4646943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PF Highway Gothic" panose="02000506040000020004" pitchFamily="2" charset="0"/>
                <a:cs typeface="Arial" panose="020B0604020202020204" pitchFamily="34" charset="0"/>
              </a:rPr>
              <a:t>Allergy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512759-BD7A-B216-9618-D9EC2B2198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-13206"/>
            <a:ext cx="9144001" cy="565613"/>
          </a:xfrm>
          <a:prstGeom prst="rect">
            <a:avLst/>
          </a:prstGeom>
          <a:gradFill>
            <a:gsLst>
              <a:gs pos="0">
                <a:srgbClr val="6480B6">
                  <a:alpha val="0"/>
                </a:srgbClr>
              </a:gs>
              <a:gs pos="60000">
                <a:schemeClr val="accent2"/>
              </a:gs>
              <a:gs pos="100000">
                <a:srgbClr val="C8500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6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9A1CD9-8E72-1090-1461-70348E39AA7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" y="617878"/>
            <a:ext cx="9144001" cy="45719"/>
          </a:xfrm>
          <a:prstGeom prst="rect">
            <a:avLst/>
          </a:prstGeom>
          <a:gradFill>
            <a:gsLst>
              <a:gs pos="0">
                <a:srgbClr val="6480B6">
                  <a:alpha val="0"/>
                </a:srgbClr>
              </a:gs>
              <a:gs pos="51000">
                <a:schemeClr val="accent2"/>
              </a:gs>
              <a:gs pos="100000">
                <a:srgbClr val="C8500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6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251F76-0957-1DA4-3FFF-5819545C2232}"/>
              </a:ext>
            </a:extLst>
          </p:cNvPr>
          <p:cNvSpPr txBox="1"/>
          <p:nvPr/>
        </p:nvSpPr>
        <p:spPr>
          <a:xfrm>
            <a:off x="174221" y="112230"/>
            <a:ext cx="3408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venir Heavy" panose="02000503020000020003" pitchFamily="2" charset="0"/>
                <a:cs typeface="Segoe UI" panose="020B0502040204020203" pitchFamily="34" charset="0"/>
              </a:rPr>
              <a:t>Build visibility and credibility</a:t>
            </a:r>
            <a:endParaRPr lang="en-CH" sz="1800" dirty="0">
              <a:solidFill>
                <a:schemeClr val="bg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7845460-4F9F-E6BE-0A0E-264061CCA880}"/>
              </a:ext>
            </a:extLst>
          </p:cNvPr>
          <p:cNvSpPr>
            <a:spLocks/>
          </p:cNvSpPr>
          <p:nvPr/>
        </p:nvSpPr>
        <p:spPr>
          <a:xfrm>
            <a:off x="7812669" y="371140"/>
            <a:ext cx="933620" cy="933620"/>
          </a:xfrm>
          <a:prstGeom prst="ellipse">
            <a:avLst/>
          </a:prstGeom>
          <a:solidFill>
            <a:srgbClr val="393B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8F4EC17-2CD2-01AF-F749-EEE6C218728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7257" y="4195222"/>
            <a:ext cx="9178513" cy="948278"/>
            <a:chOff x="-17257" y="4195222"/>
            <a:chExt cx="9178513" cy="948278"/>
          </a:xfrm>
        </p:grpSpPr>
        <p:sp>
          <p:nvSpPr>
            <p:cNvPr id="23" name="Right Triangle 22">
              <a:extLst>
                <a:ext uri="{FF2B5EF4-FFF2-40B4-BE49-F238E27FC236}">
                  <a16:creationId xmlns:a16="http://schemas.microsoft.com/office/drawing/2014/main" id="{7A3F37DD-A166-8851-7BDE-0916034F178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195222"/>
              <a:ext cx="9161256" cy="933620"/>
            </a:xfrm>
            <a:prstGeom prst="rtTriangle">
              <a:avLst/>
            </a:prstGeom>
            <a:solidFill>
              <a:srgbClr val="393B8F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4" name="Right Triangle 23">
              <a:extLst>
                <a:ext uri="{FF2B5EF4-FFF2-40B4-BE49-F238E27FC236}">
                  <a16:creationId xmlns:a16="http://schemas.microsoft.com/office/drawing/2014/main" id="{E97D5DB6-67BC-D81E-78B4-1E210F53B6B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-17257" y="4374842"/>
              <a:ext cx="9161256" cy="768658"/>
            </a:xfrm>
            <a:prstGeom prst="rtTriangle">
              <a:avLst/>
            </a:prstGeom>
            <a:solidFill>
              <a:srgbClr val="393B8F">
                <a:alpha val="4092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5" name="Right Triangle 24">
              <a:extLst>
                <a:ext uri="{FF2B5EF4-FFF2-40B4-BE49-F238E27FC236}">
                  <a16:creationId xmlns:a16="http://schemas.microsoft.com/office/drawing/2014/main" id="{4FBF773D-78F3-F057-E5C1-4C047CDF7AD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523386"/>
              <a:ext cx="9161256" cy="619125"/>
            </a:xfrm>
            <a:prstGeom prst="rtTriangle">
              <a:avLst/>
            </a:prstGeom>
            <a:solidFill>
              <a:srgbClr val="393B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2E89EA0-DFAD-A0BA-2B91-3C2AE2AFE26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90703" y="4646943"/>
              <a:ext cx="9973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PF Highway Gothic" panose="02000506040000020004" pitchFamily="2" charset="0"/>
                  <a:cs typeface="Arial" panose="020B0604020202020204" pitchFamily="34" charset="0"/>
                </a:rPr>
                <a:t>Allergy</a:t>
              </a:r>
            </a:p>
          </p:txBody>
        </p:sp>
      </p:grpSp>
      <p:sp>
        <p:nvSpPr>
          <p:cNvPr id="5" name="Rectangle 3">
            <a:extLst>
              <a:ext uri="{FF2B5EF4-FFF2-40B4-BE49-F238E27FC236}">
                <a16:creationId xmlns:a16="http://schemas.microsoft.com/office/drawing/2014/main" id="{5BCC2C9E-B8C1-7903-2626-D3C52FD71449}"/>
              </a:ext>
            </a:extLst>
          </p:cNvPr>
          <p:cNvSpPr txBox="1">
            <a:spLocks noChangeArrowheads="1"/>
          </p:cNvSpPr>
          <p:nvPr/>
        </p:nvSpPr>
        <p:spPr>
          <a:xfrm>
            <a:off x="626662" y="1716300"/>
            <a:ext cx="8005894" cy="43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655"/>
              </a:lnSpc>
              <a:buNone/>
            </a:pPr>
            <a:r>
              <a:rPr lang="en-GB" sz="1800" b="1" dirty="0">
                <a:latin typeface="Avenir Heavy" panose="02000503020000020003" pitchFamily="2" charset="0"/>
                <a:cs typeface="Calibri" panose="020F0502020204030204" pitchFamily="34" charset="0"/>
              </a:rPr>
              <a:t>Enhance your scientific profile </a:t>
            </a: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through collaborations, international society working groups, networks, press releases, and conference presence. </a:t>
            </a:r>
          </a:p>
        </p:txBody>
      </p:sp>
      <p:pic>
        <p:nvPicPr>
          <p:cNvPr id="10" name="Graphic 9" descr="Connections with solid fill">
            <a:extLst>
              <a:ext uri="{FF2B5EF4-FFF2-40B4-BE49-F238E27FC236}">
                <a16:creationId xmlns:a16="http://schemas.microsoft.com/office/drawing/2014/main" id="{E0A5E019-E6B9-E521-27FB-1E4E17BDDF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05549" y="507999"/>
            <a:ext cx="716213" cy="7162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49F1124-61BD-E2D6-A35A-51B70CE52B95}"/>
              </a:ext>
            </a:extLst>
          </p:cNvPr>
          <p:cNvSpPr txBox="1"/>
          <p:nvPr/>
        </p:nvSpPr>
        <p:spPr>
          <a:xfrm>
            <a:off x="978436" y="3774789"/>
            <a:ext cx="62565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1800" i="1" dirty="0">
                <a:solidFill>
                  <a:srgbClr val="1B2A7F"/>
                </a:solidFill>
                <a:latin typeface="Avenir Book Oblique" panose="02000503020000020003" pitchFamily="2" charset="0"/>
              </a:rPr>
              <a:t>Editors usually support highly credible groups</a:t>
            </a:r>
          </a:p>
        </p:txBody>
      </p:sp>
      <p:pic>
        <p:nvPicPr>
          <p:cNvPr id="12" name="Graphic 11" descr="Chat bubble with solid fill">
            <a:extLst>
              <a:ext uri="{FF2B5EF4-FFF2-40B4-BE49-F238E27FC236}">
                <a16:creationId xmlns:a16="http://schemas.microsoft.com/office/drawing/2014/main" id="{A7D0E138-5956-E174-14BF-31086F2F76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1313" y="3700000"/>
            <a:ext cx="564719" cy="56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55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BE5781-0474-E005-6E56-03AAEDC4F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F8D1E5D7-A00B-64BF-2974-980F4505972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90703" y="4646943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PF Highway Gothic" panose="02000506040000020004" pitchFamily="2" charset="0"/>
                <a:cs typeface="Arial" panose="020B0604020202020204" pitchFamily="34" charset="0"/>
              </a:rPr>
              <a:t>Allergy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6565B9-2214-2659-D377-3725A545A8E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-13206"/>
            <a:ext cx="9144001" cy="565613"/>
          </a:xfrm>
          <a:prstGeom prst="rect">
            <a:avLst/>
          </a:prstGeom>
          <a:gradFill>
            <a:gsLst>
              <a:gs pos="0">
                <a:srgbClr val="6480B6">
                  <a:alpha val="0"/>
                </a:srgbClr>
              </a:gs>
              <a:gs pos="60000">
                <a:schemeClr val="accent2"/>
              </a:gs>
              <a:gs pos="100000">
                <a:srgbClr val="C8500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6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8747EF-4281-F302-A084-E729DC31E43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" y="617878"/>
            <a:ext cx="9144001" cy="45719"/>
          </a:xfrm>
          <a:prstGeom prst="rect">
            <a:avLst/>
          </a:prstGeom>
          <a:gradFill>
            <a:gsLst>
              <a:gs pos="0">
                <a:srgbClr val="6480B6">
                  <a:alpha val="0"/>
                </a:srgbClr>
              </a:gs>
              <a:gs pos="51000">
                <a:schemeClr val="accent2"/>
              </a:gs>
              <a:gs pos="100000">
                <a:srgbClr val="C8500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6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A73CB0-6923-02EF-EEBB-E9298543320C}"/>
              </a:ext>
            </a:extLst>
          </p:cNvPr>
          <p:cNvSpPr txBox="1"/>
          <p:nvPr/>
        </p:nvSpPr>
        <p:spPr>
          <a:xfrm>
            <a:off x="174221" y="112230"/>
            <a:ext cx="521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Avenir Heavy" panose="02000503020000020003" pitchFamily="2" charset="0"/>
                <a:cs typeface="Segoe UI" panose="020B0502040204020203" pitchFamily="34" charset="0"/>
              </a:rPr>
              <a:t>Use pre-submission tools and editorial insights</a:t>
            </a:r>
            <a:endParaRPr lang="en-CH" sz="1800" dirty="0">
              <a:solidFill>
                <a:schemeClr val="bg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6465DBE-EA5D-8B87-E909-96A188BF1F47}"/>
              </a:ext>
            </a:extLst>
          </p:cNvPr>
          <p:cNvSpPr>
            <a:spLocks/>
          </p:cNvSpPr>
          <p:nvPr/>
        </p:nvSpPr>
        <p:spPr>
          <a:xfrm>
            <a:off x="7812669" y="371140"/>
            <a:ext cx="933620" cy="933620"/>
          </a:xfrm>
          <a:prstGeom prst="ellipse">
            <a:avLst/>
          </a:prstGeom>
          <a:solidFill>
            <a:srgbClr val="393B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037BC0A-8104-4F89-9B2D-3C0E6189976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7257" y="4195222"/>
            <a:ext cx="9178513" cy="948278"/>
            <a:chOff x="-17257" y="4195222"/>
            <a:chExt cx="9178513" cy="948278"/>
          </a:xfrm>
        </p:grpSpPr>
        <p:sp>
          <p:nvSpPr>
            <p:cNvPr id="23" name="Right Triangle 22">
              <a:extLst>
                <a:ext uri="{FF2B5EF4-FFF2-40B4-BE49-F238E27FC236}">
                  <a16:creationId xmlns:a16="http://schemas.microsoft.com/office/drawing/2014/main" id="{8E64A906-29A0-4846-A972-4BB9657AFEC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195222"/>
              <a:ext cx="9161256" cy="933620"/>
            </a:xfrm>
            <a:prstGeom prst="rtTriangle">
              <a:avLst/>
            </a:prstGeom>
            <a:solidFill>
              <a:srgbClr val="393B8F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4" name="Right Triangle 23">
              <a:extLst>
                <a:ext uri="{FF2B5EF4-FFF2-40B4-BE49-F238E27FC236}">
                  <a16:creationId xmlns:a16="http://schemas.microsoft.com/office/drawing/2014/main" id="{656AF534-77EF-4FF1-FD92-90E51306642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-17257" y="4374842"/>
              <a:ext cx="9161256" cy="768658"/>
            </a:xfrm>
            <a:prstGeom prst="rtTriangle">
              <a:avLst/>
            </a:prstGeom>
            <a:solidFill>
              <a:srgbClr val="393B8F">
                <a:alpha val="4092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5" name="Right Triangle 24">
              <a:extLst>
                <a:ext uri="{FF2B5EF4-FFF2-40B4-BE49-F238E27FC236}">
                  <a16:creationId xmlns:a16="http://schemas.microsoft.com/office/drawing/2014/main" id="{920BD1D1-EDDF-9AB6-88A9-145117E6F8C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523386"/>
              <a:ext cx="9161256" cy="619125"/>
            </a:xfrm>
            <a:prstGeom prst="rtTriangle">
              <a:avLst/>
            </a:prstGeom>
            <a:solidFill>
              <a:srgbClr val="393B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AA7DD2C-D9C9-A8CC-998D-060DBE36481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90703" y="4646943"/>
              <a:ext cx="9973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PF Highway Gothic" panose="02000506040000020004" pitchFamily="2" charset="0"/>
                  <a:cs typeface="Arial" panose="020B0604020202020204" pitchFamily="34" charset="0"/>
                </a:rPr>
                <a:t>Allergy</a:t>
              </a:r>
            </a:p>
          </p:txBody>
        </p:sp>
      </p:grpSp>
      <p:sp>
        <p:nvSpPr>
          <p:cNvPr id="5" name="Rectangle 3">
            <a:extLst>
              <a:ext uri="{FF2B5EF4-FFF2-40B4-BE49-F238E27FC236}">
                <a16:creationId xmlns:a16="http://schemas.microsoft.com/office/drawing/2014/main" id="{5D1CD5DA-4066-E5A8-A9A2-F6E163DB3432}"/>
              </a:ext>
            </a:extLst>
          </p:cNvPr>
          <p:cNvSpPr txBox="1">
            <a:spLocks noChangeArrowheads="1"/>
          </p:cNvSpPr>
          <p:nvPr/>
        </p:nvSpPr>
        <p:spPr>
          <a:xfrm>
            <a:off x="626662" y="1665500"/>
            <a:ext cx="8005894" cy="43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For many high journals, a </a:t>
            </a:r>
            <a:r>
              <a:rPr lang="en-GB" sz="1800" b="1" dirty="0">
                <a:latin typeface="Avenir Heavy" panose="02000503020000020003" pitchFamily="2" charset="0"/>
                <a:cs typeface="Calibri" panose="020F0502020204030204" pitchFamily="34" charset="0"/>
              </a:rPr>
              <a:t>’pre-submission inquiry’ </a:t>
            </a: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allows authors to </a:t>
            </a:r>
            <a:r>
              <a:rPr lang="en-GB" sz="1800" b="1" dirty="0">
                <a:latin typeface="Avenir Heavy" panose="02000503020000020003" pitchFamily="2" charset="0"/>
                <a:cs typeface="Calibri" panose="020F0502020204030204" pitchFamily="34" charset="0"/>
              </a:rPr>
              <a:t>gauge editorial interest before full submission </a:t>
            </a:r>
            <a:r>
              <a:rPr lang="en-GB" sz="1800" dirty="0">
                <a:latin typeface="Avenir Book" panose="02000503020000020003" pitchFamily="2" charset="0"/>
                <a:cs typeface="Calibri" panose="020F0502020204030204" pitchFamily="34" charset="0"/>
              </a:rPr>
              <a:t>- saving time and effort while refining focus according to editor feedback.</a:t>
            </a:r>
          </a:p>
        </p:txBody>
      </p:sp>
      <p:pic>
        <p:nvPicPr>
          <p:cNvPr id="4" name="Graphic 3" descr="Magnifying glass with solid fill">
            <a:extLst>
              <a:ext uri="{FF2B5EF4-FFF2-40B4-BE49-F238E27FC236}">
                <a16:creationId xmlns:a16="http://schemas.microsoft.com/office/drawing/2014/main" id="{1D764F28-481E-EB8B-8C68-0B7B5ECD31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22870" y="505669"/>
            <a:ext cx="674949" cy="67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58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2832872E-C9C7-07C6-F205-2D0C72E28DEB}"/>
              </a:ext>
            </a:extLst>
          </p:cNvPr>
          <p:cNvSpPr/>
          <p:nvPr/>
        </p:nvSpPr>
        <p:spPr>
          <a:xfrm rot="10800000" flipH="1">
            <a:off x="-17256" y="0"/>
            <a:ext cx="9161256" cy="768658"/>
          </a:xfrm>
          <a:prstGeom prst="rtTriangle">
            <a:avLst/>
          </a:prstGeom>
          <a:solidFill>
            <a:srgbClr val="393B8F">
              <a:alpha val="4092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D338449-ADB1-624D-4D75-A647326A436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90703" y="4646943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PF Highway Gothic" panose="02000506040000020004" pitchFamily="2" charset="0"/>
                <a:cs typeface="Arial" panose="020B0604020202020204" pitchFamily="34" charset="0"/>
              </a:rPr>
              <a:t>Allergy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5D43F59-357C-8350-7EF0-BCCDF195A500}"/>
              </a:ext>
            </a:extLst>
          </p:cNvPr>
          <p:cNvSpPr txBox="1">
            <a:spLocks noChangeArrowheads="1"/>
          </p:cNvSpPr>
          <p:nvPr/>
        </p:nvSpPr>
        <p:spPr>
          <a:xfrm>
            <a:off x="566928" y="4108146"/>
            <a:ext cx="7145465" cy="2119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AF1B9A-5532-EDB5-689A-314D8D08CF48}"/>
              </a:ext>
            </a:extLst>
          </p:cNvPr>
          <p:cNvSpPr txBox="1"/>
          <p:nvPr/>
        </p:nvSpPr>
        <p:spPr>
          <a:xfrm>
            <a:off x="2159354" y="874019"/>
            <a:ext cx="4818961" cy="975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i="1" dirty="0">
                <a:latin typeface="Avenir Light Oblique" panose="020B0402020203090204" pitchFamily="34" charset="77"/>
                <a:cs typeface="Calibri" panose="020F0502020204030204" pitchFamily="34" charset="0"/>
              </a:rPr>
              <a:t>Being a </a:t>
            </a:r>
            <a:r>
              <a:rPr lang="en-US" sz="20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good reviewer </a:t>
            </a:r>
            <a:r>
              <a:rPr lang="en-US" sz="2000" i="1" dirty="0">
                <a:latin typeface="Avenir Light Oblique" panose="020B0402020203090204" pitchFamily="34" charset="77"/>
                <a:cs typeface="Calibri" panose="020F0502020204030204" pitchFamily="34" charset="0"/>
              </a:rPr>
              <a:t>makes you</a:t>
            </a:r>
            <a:br>
              <a:rPr lang="en-US" sz="2000" i="1" dirty="0">
                <a:latin typeface="Avenir Light Oblique" panose="020B0402020203090204" pitchFamily="34" charset="77"/>
                <a:cs typeface="Calibri" panose="020F0502020204030204" pitchFamily="34" charset="0"/>
              </a:rPr>
            </a:br>
            <a:r>
              <a:rPr lang="en-US" sz="2000" i="1" dirty="0">
                <a:latin typeface="Avenir Light Oblique" panose="020B0402020203090204" pitchFamily="34" charset="77"/>
                <a:cs typeface="Calibri" panose="020F0502020204030204" pitchFamily="34" charset="0"/>
              </a:rPr>
              <a:t>a </a:t>
            </a:r>
            <a:r>
              <a:rPr lang="en-US" sz="20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good scientist </a:t>
            </a:r>
            <a:r>
              <a:rPr lang="en-US" sz="2000" i="1" dirty="0">
                <a:latin typeface="Avenir Light Oblique" panose="020B0402020203090204" pitchFamily="34" charset="77"/>
                <a:cs typeface="Calibri" panose="020F0502020204030204" pitchFamily="34" charset="0"/>
              </a:rPr>
              <a:t>and an</a:t>
            </a:r>
            <a:r>
              <a:rPr lang="en-US" sz="2000" b="1" dirty="0">
                <a:solidFill>
                  <a:srgbClr val="C85001"/>
                </a:solidFill>
                <a:latin typeface="Avenir Heavy" panose="02000503020000020003" pitchFamily="2" charset="0"/>
                <a:cs typeface="Calibri" panose="020F0502020204030204" pitchFamily="34" charset="0"/>
              </a:rPr>
              <a:t> author</a:t>
            </a:r>
            <a:endParaRPr lang="en-GB" sz="2000" i="1" dirty="0">
              <a:latin typeface="Avenir Light Oblique" panose="020B0402020203090204" pitchFamily="34" charset="77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3852134-E8F8-3F8A-035E-3F224B4B96B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7257" y="4195222"/>
            <a:ext cx="9178513" cy="948278"/>
            <a:chOff x="-17257" y="4195222"/>
            <a:chExt cx="9178513" cy="948278"/>
          </a:xfrm>
        </p:grpSpPr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D380DF74-50D7-EC3E-5025-C5E7F91078F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195222"/>
              <a:ext cx="9161256" cy="933620"/>
            </a:xfrm>
            <a:prstGeom prst="rtTriangle">
              <a:avLst/>
            </a:prstGeom>
            <a:solidFill>
              <a:srgbClr val="393B8F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B8C3A515-3A7F-A563-D124-5BAD33AE026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-17257" y="4374842"/>
              <a:ext cx="9161256" cy="768658"/>
            </a:xfrm>
            <a:prstGeom prst="rtTriangle">
              <a:avLst/>
            </a:prstGeom>
            <a:solidFill>
              <a:srgbClr val="393B8F">
                <a:alpha val="4092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DBD1832A-3139-A8C2-867A-02B6CE781D1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0" y="4523386"/>
              <a:ext cx="9161256" cy="619125"/>
            </a:xfrm>
            <a:prstGeom prst="rtTriangle">
              <a:avLst/>
            </a:prstGeom>
            <a:solidFill>
              <a:srgbClr val="393B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0695C0-2F92-0E6D-8187-4EB253FB875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90703" y="4646943"/>
              <a:ext cx="9973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PF Highway Gothic" panose="02000506040000020004" pitchFamily="2" charset="0"/>
                  <a:cs typeface="Arial" panose="020B0604020202020204" pitchFamily="34" charset="0"/>
                </a:rPr>
                <a:t>Allergy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30D75E1-ABFB-51BA-425C-5166AE189174}"/>
              </a:ext>
            </a:extLst>
          </p:cNvPr>
          <p:cNvSpPr txBox="1"/>
          <p:nvPr/>
        </p:nvSpPr>
        <p:spPr>
          <a:xfrm>
            <a:off x="1049086" y="2279730"/>
            <a:ext cx="7277309" cy="975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i="1" dirty="0">
                <a:latin typeface="Avenir Light Oblique" panose="020B0402020203090204" pitchFamily="34" charset="77"/>
                <a:cs typeface="Calibri" panose="020F0502020204030204" pitchFamily="34" charset="0"/>
              </a:rPr>
              <a:t>If you review good papers, you become a good author, </a:t>
            </a:r>
            <a:br>
              <a:rPr lang="en-US" sz="2000" i="1" dirty="0">
                <a:latin typeface="Avenir Light Oblique" panose="020B0402020203090204" pitchFamily="34" charset="77"/>
                <a:cs typeface="Calibri" panose="020F0502020204030204" pitchFamily="34" charset="0"/>
              </a:rPr>
            </a:br>
            <a:r>
              <a:rPr lang="en-US" sz="2000" i="1" dirty="0">
                <a:latin typeface="Avenir Light Oblique" panose="020B0402020203090204" pitchFamily="34" charset="77"/>
                <a:cs typeface="Calibri" panose="020F0502020204030204" pitchFamily="34" charset="0"/>
              </a:rPr>
              <a:t>you can publish high-impact journal papers</a:t>
            </a:r>
            <a:endParaRPr lang="en-GB" sz="2000" i="1" dirty="0">
              <a:latin typeface="Avenir Light Oblique" panose="020B0402020203090204" pitchFamily="34" charset="77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A224FC-DDE4-B572-52F7-4E1CCD944F7C}"/>
              </a:ext>
            </a:extLst>
          </p:cNvPr>
          <p:cNvSpPr txBox="1"/>
          <p:nvPr/>
        </p:nvSpPr>
        <p:spPr>
          <a:xfrm>
            <a:off x="978436" y="3774789"/>
            <a:ext cx="62565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1800" i="1" dirty="0">
                <a:solidFill>
                  <a:srgbClr val="1B2A7F"/>
                </a:solidFill>
                <a:latin typeface="Avenir Book Oblique" panose="02000503020000020003" pitchFamily="2" charset="0"/>
              </a:rPr>
              <a:t>Journal Clubs are an essential part of your education </a:t>
            </a:r>
          </a:p>
        </p:txBody>
      </p:sp>
      <p:pic>
        <p:nvPicPr>
          <p:cNvPr id="18" name="Graphic 17" descr="Chat bubble with solid fill">
            <a:extLst>
              <a:ext uri="{FF2B5EF4-FFF2-40B4-BE49-F238E27FC236}">
                <a16:creationId xmlns:a16="http://schemas.microsoft.com/office/drawing/2014/main" id="{E4CC74EC-0B2F-3040-75A0-56F87961C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313" y="3700000"/>
            <a:ext cx="564719" cy="564719"/>
          </a:xfrm>
          <a:prstGeom prst="rect">
            <a:avLst/>
          </a:prstGeom>
        </p:spPr>
      </p:pic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8FE38F90-C499-3312-0CE8-4A13B1CEE88F}"/>
              </a:ext>
            </a:extLst>
          </p:cNvPr>
          <p:cNvSpPr/>
          <p:nvPr/>
        </p:nvSpPr>
        <p:spPr>
          <a:xfrm rot="10800000" flipH="1">
            <a:off x="-17256" y="0"/>
            <a:ext cx="9161256" cy="619125"/>
          </a:xfrm>
          <a:prstGeom prst="rtTriangle">
            <a:avLst/>
          </a:prstGeom>
          <a:solidFill>
            <a:srgbClr val="393B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F8854FD4-F3CD-B54E-74E9-C4555766F82A}"/>
              </a:ext>
            </a:extLst>
          </p:cNvPr>
          <p:cNvSpPr/>
          <p:nvPr/>
        </p:nvSpPr>
        <p:spPr>
          <a:xfrm rot="10800000" flipH="1">
            <a:off x="0" y="0"/>
            <a:ext cx="9161256" cy="933620"/>
          </a:xfrm>
          <a:prstGeom prst="rtTriangle">
            <a:avLst/>
          </a:prstGeom>
          <a:solidFill>
            <a:srgbClr val="393B8F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4479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588B6E6-0F93-ED44-A091-6FAE57BE917F}">
  <we:reference id="e849ddb8-6bbd-4833-bd4b-59030099d63e" version="1.0.0.0" store="EXCatalog" storeType="EXCatalog"/>
  <we:alternateReferences>
    <we:reference id="WA200000113" version="1.0.0.0" store="de-CH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1219</Words>
  <Application>Microsoft Office PowerPoint</Application>
  <PresentationFormat>On-screen Show (16:9)</PresentationFormat>
  <Paragraphs>197</Paragraphs>
  <Slides>24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Avenir Book</vt:lpstr>
      <vt:lpstr>Avenir Book Oblique</vt:lpstr>
      <vt:lpstr>Avenir Heavy</vt:lpstr>
      <vt:lpstr>Avenir Heavy Oblique</vt:lpstr>
      <vt:lpstr>Avenir Light Oblique</vt:lpstr>
      <vt:lpstr>Calibri</vt:lpstr>
      <vt:lpstr>Calibri Light</vt:lpstr>
      <vt:lpstr>PF Highway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Alberch</dc:creator>
  <cp:lastModifiedBy>Rüya Kilic</cp:lastModifiedBy>
  <cp:revision>214</cp:revision>
  <cp:lastPrinted>2023-06-01T07:43:04Z</cp:lastPrinted>
  <dcterms:created xsi:type="dcterms:W3CDTF">2019-05-23T15:43:09Z</dcterms:created>
  <dcterms:modified xsi:type="dcterms:W3CDTF">2025-11-19T19:20:41Z</dcterms:modified>
</cp:coreProperties>
</file>