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32399288" cy="21599525"/>
  <p:notesSz cx="6858000" cy="9144000"/>
  <p:defaultTextStyle>
    <a:defPPr>
      <a:defRPr lang="en-US"/>
    </a:defPPr>
    <a:lvl1pPr marL="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1pPr>
    <a:lvl2pPr marL="1295933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2pPr>
    <a:lvl3pPr marL="25918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3pPr>
    <a:lvl4pPr marL="388780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4pPr>
    <a:lvl5pPr marL="5183734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5pPr>
    <a:lvl6pPr marL="64796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6pPr>
    <a:lvl7pPr marL="777560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7pPr>
    <a:lvl8pPr marL="9071534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8pPr>
    <a:lvl9pPr marL="103674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040" userDrawn="1">
          <p15:clr>
            <a:srgbClr val="A4A3A4"/>
          </p15:clr>
        </p15:guide>
        <p15:guide id="2" pos="16600" userDrawn="1">
          <p15:clr>
            <a:srgbClr val="A4A3A4"/>
          </p15:clr>
        </p15:guide>
        <p15:guide id="3" pos="4058" userDrawn="1">
          <p15:clr>
            <a:srgbClr val="A4A3A4"/>
          </p15:clr>
        </p15:guide>
        <p15:guide id="5" orient="horz" pos="11316" userDrawn="1">
          <p15:clr>
            <a:srgbClr val="A4A3A4"/>
          </p15:clr>
        </p15:guide>
        <p15:guide id="6" orient="horz" pos="29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8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/>
    <p:restoredTop sz="72500"/>
  </p:normalViewPr>
  <p:slideViewPr>
    <p:cSldViewPr snapToGrid="0" snapToObjects="1">
      <p:cViewPr varScale="1">
        <p:scale>
          <a:sx n="20" d="100"/>
          <a:sy n="20" d="100"/>
        </p:scale>
        <p:origin x="1786" y="24"/>
      </p:cViewPr>
      <p:guideLst>
        <p:guide orient="horz" pos="13040"/>
        <p:guide pos="16600"/>
        <p:guide pos="4058"/>
        <p:guide orient="horz" pos="11316"/>
        <p:guide orient="horz" pos="29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43B38-A5B5-D348-81CC-B4F3AA0B5831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143000"/>
            <a:ext cx="4629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9ECD01-C766-A442-8C5A-9860FA5D6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01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1pPr>
    <a:lvl2pPr marL="1295933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2pPr>
    <a:lvl3pPr marL="25918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3pPr>
    <a:lvl4pPr marL="388780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4pPr>
    <a:lvl5pPr marL="5183734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5pPr>
    <a:lvl6pPr marL="64796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6pPr>
    <a:lvl7pPr marL="777560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7pPr>
    <a:lvl8pPr marL="9071534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8pPr>
    <a:lvl9pPr marL="103674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204894"/>
                </a:solidFill>
              </a:rPr>
              <a:t>HIGHLIGHTS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b="1" dirty="0">
              <a:solidFill>
                <a:srgbClr val="204894"/>
              </a:solidFill>
            </a:endParaRP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DEP induce IL-33 but not allergic disease, whereas HDM and DEP co-exposure promote a mixed Th2/Th17 response and elevated AHR.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IL-33 receptor deficient (ST2-/-) mice had milder allergic airway disease with decreased IL-13, and fewer  T-cells and pathogenic IL5+IL17A+ co-producing T-cells.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</a:p>
          <a:p>
            <a:endParaRPr lang="en-US" sz="340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ECD01-C766-A442-8C5A-9860FA5D6A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89255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3534924"/>
            <a:ext cx="27539395" cy="7519835"/>
          </a:xfrm>
        </p:spPr>
        <p:txBody>
          <a:bodyPr anchor="b"/>
          <a:lstStyle>
            <a:lvl1pPr algn="ctr">
              <a:defRPr sz="188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11344752"/>
            <a:ext cx="24299466" cy="5214884"/>
          </a:xfrm>
        </p:spPr>
        <p:txBody>
          <a:bodyPr/>
          <a:lstStyle>
            <a:lvl1pPr marL="0" indent="0" algn="ctr">
              <a:buNone/>
              <a:defRPr sz="7559"/>
            </a:lvl1pPr>
            <a:lvl2pPr marL="1439951" indent="0" algn="ctr">
              <a:buNone/>
              <a:defRPr sz="6299"/>
            </a:lvl2pPr>
            <a:lvl3pPr marL="2879903" indent="0" algn="ctr">
              <a:buNone/>
              <a:defRPr sz="5669"/>
            </a:lvl3pPr>
            <a:lvl4pPr marL="4319854" indent="0" algn="ctr">
              <a:buNone/>
              <a:defRPr sz="5039"/>
            </a:lvl4pPr>
            <a:lvl5pPr marL="5759806" indent="0" algn="ctr">
              <a:buNone/>
              <a:defRPr sz="5039"/>
            </a:lvl5pPr>
            <a:lvl6pPr marL="7199757" indent="0" algn="ctr">
              <a:buNone/>
              <a:defRPr sz="5039"/>
            </a:lvl6pPr>
            <a:lvl7pPr marL="8639708" indent="0" algn="ctr">
              <a:buNone/>
              <a:defRPr sz="5039"/>
            </a:lvl7pPr>
            <a:lvl8pPr marL="10079660" indent="0" algn="ctr">
              <a:buNone/>
              <a:defRPr sz="5039"/>
            </a:lvl8pPr>
            <a:lvl9pPr marL="11519611" indent="0" algn="ctr">
              <a:buNone/>
              <a:defRPr sz="503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60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64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1149975"/>
            <a:ext cx="6986096" cy="183045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1149975"/>
            <a:ext cx="20553298" cy="18304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208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056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5384888"/>
            <a:ext cx="27944386" cy="8984801"/>
          </a:xfrm>
        </p:spPr>
        <p:txBody>
          <a:bodyPr anchor="b"/>
          <a:lstStyle>
            <a:lvl1pPr>
              <a:defRPr sz="188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14454688"/>
            <a:ext cx="27944386" cy="4724895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39951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7990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19854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4pPr>
            <a:lvl5pPr marL="5759806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5pPr>
            <a:lvl6pPr marL="7199757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6pPr>
            <a:lvl7pPr marL="8639708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7pPr>
            <a:lvl8pPr marL="10079660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8pPr>
            <a:lvl9pPr marL="11519611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2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5749874"/>
            <a:ext cx="13769697" cy="13704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5749874"/>
            <a:ext cx="13769697" cy="13704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84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149979"/>
            <a:ext cx="27944386" cy="417491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5294885"/>
            <a:ext cx="13706415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7889827"/>
            <a:ext cx="13706415" cy="116047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5294885"/>
            <a:ext cx="13773917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7889827"/>
            <a:ext cx="13773917" cy="116047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4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35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07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439968"/>
            <a:ext cx="10449614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3109937"/>
            <a:ext cx="16402140" cy="15349662"/>
          </a:xfrm>
        </p:spPr>
        <p:txBody>
          <a:bodyPr/>
          <a:lstStyle>
            <a:lvl1pPr>
              <a:defRPr sz="10078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6479857"/>
            <a:ext cx="10449614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12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439968"/>
            <a:ext cx="10449614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3109937"/>
            <a:ext cx="16402140" cy="15349662"/>
          </a:xfrm>
        </p:spPr>
        <p:txBody>
          <a:bodyPr anchor="t"/>
          <a:lstStyle>
            <a:lvl1pPr marL="0" indent="0">
              <a:buNone/>
              <a:defRPr sz="10078"/>
            </a:lvl1pPr>
            <a:lvl2pPr marL="1439951" indent="0">
              <a:buNone/>
              <a:defRPr sz="8819"/>
            </a:lvl2pPr>
            <a:lvl3pPr marL="2879903" indent="0">
              <a:buNone/>
              <a:defRPr sz="7559"/>
            </a:lvl3pPr>
            <a:lvl4pPr marL="4319854" indent="0">
              <a:buNone/>
              <a:defRPr sz="6299"/>
            </a:lvl4pPr>
            <a:lvl5pPr marL="5759806" indent="0">
              <a:buNone/>
              <a:defRPr sz="6299"/>
            </a:lvl5pPr>
            <a:lvl6pPr marL="7199757" indent="0">
              <a:buNone/>
              <a:defRPr sz="6299"/>
            </a:lvl6pPr>
            <a:lvl7pPr marL="8639708" indent="0">
              <a:buNone/>
              <a:defRPr sz="6299"/>
            </a:lvl7pPr>
            <a:lvl8pPr marL="10079660" indent="0">
              <a:buNone/>
              <a:defRPr sz="6299"/>
            </a:lvl8pPr>
            <a:lvl9pPr marL="11519611" indent="0">
              <a:buNone/>
              <a:defRPr sz="62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6479857"/>
            <a:ext cx="10449614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55795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1149979"/>
            <a:ext cx="27944386" cy="4174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5749874"/>
            <a:ext cx="27944386" cy="1370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20019564"/>
            <a:ext cx="728984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20019564"/>
            <a:ext cx="1093476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20019564"/>
            <a:ext cx="728984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750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79903" rtl="0" eaLnBrk="1" latinLnBrk="0" hangingPunct="1">
        <a:lnSpc>
          <a:spcPct val="90000"/>
        </a:lnSpc>
        <a:spcBef>
          <a:spcPct val="0"/>
        </a:spcBef>
        <a:buNone/>
        <a:defRPr sz="138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9976" indent="-719976" algn="l" defTabSz="2879903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5992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599879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39830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79781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19733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59684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799636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3958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3995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79903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19854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59806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199757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39708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7966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1961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oi.org/10.1111/all.14181" TargetMode="External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1247F3B-AFDE-D84C-B3F7-2458C471E76C}"/>
              </a:ext>
            </a:extLst>
          </p:cNvPr>
          <p:cNvSpPr/>
          <p:nvPr/>
        </p:nvSpPr>
        <p:spPr>
          <a:xfrm>
            <a:off x="9029474" y="20682551"/>
            <a:ext cx="23235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2019 EAACI and John Wiley and Sons A/S. Published by John Wiley and Sons Ltd.</a:t>
            </a:r>
            <a:endParaRPr lang="en-US" sz="1000" dirty="0">
              <a:solidFill>
                <a:srgbClr val="204894"/>
              </a:solidFill>
              <a:latin typeface="Arial" panose="020B0604020202020204" pitchFamily="34" charset="0"/>
              <a:ea typeface="Apple Symbols" panose="02000000000000000000" pitchFamily="2" charset="-79"/>
              <a:cs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003E36D-4A87-5A42-A292-5F0A851C40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3911" r="56231" b="16260"/>
          <a:stretch/>
        </p:blipFill>
        <p:spPr>
          <a:xfrm>
            <a:off x="0" y="19587275"/>
            <a:ext cx="9029474" cy="153741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4EA7365-D93A-E04E-BDE3-2E4B43CB1674}"/>
              </a:ext>
            </a:extLst>
          </p:cNvPr>
          <p:cNvSpPr/>
          <p:nvPr/>
        </p:nvSpPr>
        <p:spPr>
          <a:xfrm>
            <a:off x="0" y="21396960"/>
            <a:ext cx="32399288" cy="255994"/>
          </a:xfrm>
          <a:prstGeom prst="rect">
            <a:avLst/>
          </a:prstGeom>
          <a:solidFill>
            <a:srgbClr val="20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838707-6378-5841-8DB8-4ADF7D522E3B}"/>
              </a:ext>
            </a:extLst>
          </p:cNvPr>
          <p:cNvSpPr/>
          <p:nvPr/>
        </p:nvSpPr>
        <p:spPr>
          <a:xfrm>
            <a:off x="-1" y="21177542"/>
            <a:ext cx="32399288" cy="113711"/>
          </a:xfrm>
          <a:prstGeom prst="rect">
            <a:avLst/>
          </a:prstGeom>
          <a:solidFill>
            <a:srgbClr val="20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DFF6694-04C9-8E48-ABE1-DA48EF9C3762}"/>
              </a:ext>
            </a:extLst>
          </p:cNvPr>
          <p:cNvSpPr/>
          <p:nvPr/>
        </p:nvSpPr>
        <p:spPr>
          <a:xfrm>
            <a:off x="683418" y="823848"/>
            <a:ext cx="31032449" cy="304698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IL33 contributes to diesel pollution‐mediated increase in experimental asthma severity</a:t>
            </a:r>
          </a:p>
          <a:p>
            <a:pPr algn="ctr">
              <a:lnSpc>
                <a:spcPct val="150000"/>
              </a:lnSpc>
            </a:pPr>
            <a:r>
              <a:rPr lang="en-US" sz="48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Eric B. Brandt, Paige E. Bolcas, Brandy P. Ruff, Gurjit K. Khurana Hershey</a:t>
            </a:r>
          </a:p>
          <a:p>
            <a:pPr algn="ctr"/>
            <a:endParaRPr lang="en-US" sz="4800" dirty="0">
              <a:solidFill>
                <a:srgbClr val="204894"/>
              </a:solidFill>
              <a:latin typeface="Arial" panose="020B0604020202020204" pitchFamily="34" charset="0"/>
              <a:ea typeface="Apple Symbols" panose="02000000000000000000" pitchFamily="2" charset="-79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6C44DA0-6EA1-3C49-80E6-A967F6AD1E69}"/>
              </a:ext>
            </a:extLst>
          </p:cNvPr>
          <p:cNvSpPr/>
          <p:nvPr/>
        </p:nvSpPr>
        <p:spPr>
          <a:xfrm>
            <a:off x="6125675" y="18269773"/>
            <a:ext cx="201479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i="1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Allergy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 2020; 2254-2266 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https://doi.org/10.1111/all.14181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6" name="Picture 15" descr="all.14181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0313" y="4693923"/>
            <a:ext cx="19893600" cy="132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90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3944</TotalTime>
  <Words>49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Globinska</dc:creator>
  <cp:lastModifiedBy>Trevor Winstral</cp:lastModifiedBy>
  <cp:revision>20</cp:revision>
  <cp:lastPrinted>2019-03-05T14:03:58Z</cp:lastPrinted>
  <dcterms:created xsi:type="dcterms:W3CDTF">2019-03-05T14:03:40Z</dcterms:created>
  <dcterms:modified xsi:type="dcterms:W3CDTF">2020-06-11T16:14:22Z</dcterms:modified>
</cp:coreProperties>
</file>