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6" d="100"/>
          <a:sy n="16" d="100"/>
        </p:scale>
        <p:origin x="547" y="91"/>
      </p:cViewPr>
      <p:guideLst>
        <p:guide orient="horz" pos="13040"/>
        <p:guide pos="16600"/>
        <p:guide pos="4058"/>
        <p:guide orient="horz" pos="11316"/>
        <p:guide orient="horz" pos="2947"/>
      </p:guideLst>
    </p:cSldViewPr>
  </p:slideViewPr>
  <p:notesTextViewPr>
    <p:cViewPr>
      <p:scale>
        <a:sx n="1" d="1"/>
        <a:sy n="1" d="1"/>
      </p:scale>
      <p:origin x="0" y="-576"/>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6/21/2021</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This study aims to identify and annotate novel potentially allergenic proteins</a:t>
            </a:r>
            <a:br>
              <a:rPr lang="en-US" sz="1800" kern="100" dirty="0">
                <a:effectLst/>
                <a:latin typeface="Arial" panose="020B0604020202020204" pitchFamily="34" charset="0"/>
                <a:ea typeface="Times New Roman" panose="02020603050405020304" pitchFamily="18" charset="0"/>
              </a:rPr>
            </a:br>
            <a:r>
              <a:rPr lang="en-US" sz="1800" kern="100" dirty="0">
                <a:effectLst/>
                <a:latin typeface="Arial" panose="020B0604020202020204" pitchFamily="34" charset="0"/>
                <a:ea typeface="Times New Roman" panose="02020603050405020304" pitchFamily="18" charset="0"/>
              </a:rPr>
              <a:t>in the three highly related pollen species: birch, hazel and alder.</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Immunoblotting of pollen protein extracts with serum from allergenic patients corroborates differential allergenic potential despite of the high similarity of the three species.</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Comprehensive proteomics analysis provides the first available protein database of pollens of alder and hazel, enables thorough annotation of proteases and allergens as well as comparative functional analysis of expressed proteins across the three pollens.</a:t>
            </a:r>
            <a:endParaRPr lang="en-US" sz="1800" kern="100" dirty="0">
              <a:effectLst/>
              <a:latin typeface="Times New Roman" panose="02020603050405020304" pitchFamily="18" charset="0"/>
              <a:ea typeface="Times New Roman" panose="02020603050405020304" pitchFamily="18" charset="0"/>
            </a:endParaRPr>
          </a:p>
          <a:p>
            <a:pPr marL="0" lvl="0" indent="0" algn="just">
              <a:lnSpc>
                <a:spcPct val="150000"/>
              </a:lnSpc>
              <a:spcAft>
                <a:spcPts val="800"/>
              </a:spcAft>
              <a:buFont typeface="Symbol" panose="05050102010706020507" pitchFamily="18" charset="2"/>
              <a:buNone/>
            </a:pPr>
            <a:endParaRPr lang="en-US" sz="1800" kern="100" dirty="0">
              <a:effectLst/>
              <a:latin typeface="Times New Roman" panose="02020603050405020304" pitchFamily="18" charset="0"/>
              <a:ea typeface="Times New Roman" panose="02020603050405020304" pitchFamily="18" charset="0"/>
            </a:endParaRPr>
          </a:p>
          <a:p>
            <a:pPr marL="0" lvl="0" indent="0" algn="just">
              <a:lnSpc>
                <a:spcPct val="150000"/>
              </a:lnSpc>
              <a:spcAft>
                <a:spcPts val="800"/>
              </a:spcAft>
              <a:buFont typeface="Symbol" panose="05050102010706020507" pitchFamily="18" charset="2"/>
              <a:buNone/>
            </a:pPr>
            <a:r>
              <a:rPr lang="en-US" sz="1800" kern="100">
                <a:effectLst/>
                <a:latin typeface="Arial" panose="020B0604020202020204" pitchFamily="34" charset="0"/>
                <a:ea typeface="Times New Roman" panose="02020603050405020304" pitchFamily="18" charset="0"/>
              </a:rPr>
              <a:t>Abbreviations</a:t>
            </a:r>
            <a:r>
              <a:rPr lang="en-US" sz="1800" kern="100" dirty="0">
                <a:effectLst/>
                <a:latin typeface="Arial" panose="020B0604020202020204" pitchFamily="34" charset="0"/>
                <a:ea typeface="Times New Roman" panose="02020603050405020304" pitchFamily="18" charset="0"/>
              </a:rPr>
              <a:t>: LC-MS, liquid chromatography–mass spectrometry; SDS-PAGE, sodium dodecyl sulfate polyacrylamide gel electrophoresis</a:t>
            </a:r>
            <a:endParaRPr lang="en-CH" sz="1800" kern="100" dirty="0">
              <a:effectLst/>
              <a:latin typeface="Times New Roman" panose="02020603050405020304" pitchFamily="18" charset="0"/>
              <a:ea typeface="Times New Roman" panose="02020603050405020304" pitchFamily="18" charset="0"/>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6/21/2021</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46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3046988"/>
          </a:xfrm>
          <a:prstGeom prst="rect">
            <a:avLst/>
          </a:prstGeom>
          <a:ln>
            <a:noFill/>
          </a:ln>
        </p:spPr>
        <p:txBody>
          <a:bodyPr wrap="square">
            <a:spAutoFit/>
          </a:bodyPr>
          <a:lstStyle/>
          <a:p>
            <a:pPr algn="ctr">
              <a:lnSpc>
                <a:spcPct val="150000"/>
              </a:lnSpc>
            </a:pPr>
            <a:r>
              <a:rPr lang="en-US" sz="4800" b="1" dirty="0">
                <a:solidFill>
                  <a:srgbClr val="204894"/>
                </a:solidFill>
                <a:latin typeface="Arial" panose="020B0604020202020204" pitchFamily="34" charset="0"/>
                <a:cs typeface="Arial" panose="020B0604020202020204" pitchFamily="34" charset="0"/>
              </a:rPr>
              <a:t>Comparative proteomics of common allergenic tree pollens of birch, alder, and hazel</a:t>
            </a:r>
          </a:p>
          <a:p>
            <a:pPr algn="ctr">
              <a:lnSpc>
                <a:spcPct val="150000"/>
              </a:lnSpc>
            </a:pPr>
            <a:r>
              <a:rPr lang="en-US" sz="4800" dirty="0">
                <a:solidFill>
                  <a:srgbClr val="204894"/>
                </a:solidFill>
                <a:latin typeface="Arial" panose="020B0604020202020204" pitchFamily="34" charset="0"/>
                <a:cs typeface="Arial" panose="020B0604020202020204" pitchFamily="34" charset="0"/>
              </a:rPr>
              <a:t>Barbara Darnhofer,, Tamara Tomin,, Laura Liesinger,, Matthias Schittmayer,, Peter Valentin Tomazic,,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646331"/>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2021; 1743-1753 </a:t>
            </a:r>
            <a:r>
              <a:rPr lang="en-US" sz="3600" dirty="0">
                <a:solidFill>
                  <a:srgbClr val="204894"/>
                </a:solidFill>
                <a:latin typeface="Arial" panose="020B0604020202020204" pitchFamily="34" charset="0"/>
                <a:cs typeface="Arial" panose="020B0604020202020204" pitchFamily="34" charset="0"/>
                <a:hlinkClick r:id="rId4"/>
              </a:rPr>
              <a:t>https://doi.org/10.1111/all.14694</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descr="all.14694.jpg"/>
          <p:cNvPicPr>
            <a:picLocks noChangeAspect="1"/>
          </p:cNvPicPr>
          <p:nvPr/>
        </p:nvPicPr>
        <p:blipFill>
          <a:blip r:embed="rId5"/>
          <a:stretch>
            <a:fillRect/>
          </a:stretch>
        </p:blipFill>
        <p:spPr>
          <a:xfrm>
            <a:off x="6480313" y="4693923"/>
            <a:ext cx="19893600" cy="13262400"/>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176</Words>
  <Application>Microsoft Office PowerPoint</Application>
  <PresentationFormat>Custom</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allergy</cp:lastModifiedBy>
  <cp:revision>22</cp:revision>
  <cp:lastPrinted>2019-03-05T14:03:58Z</cp:lastPrinted>
  <dcterms:created xsi:type="dcterms:W3CDTF">2019-03-05T14:03:40Z</dcterms:created>
  <dcterms:modified xsi:type="dcterms:W3CDTF">2021-06-21T20:17:26Z</dcterms:modified>
</cp:coreProperties>
</file>