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399288" cy="21599525"/>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0" userDrawn="1">
          <p15:clr>
            <a:srgbClr val="A4A3A4"/>
          </p15:clr>
        </p15:guide>
        <p15:guide id="2" pos="16600" userDrawn="1">
          <p15:clr>
            <a:srgbClr val="A4A3A4"/>
          </p15:clr>
        </p15:guide>
        <p15:guide id="3" pos="4058" userDrawn="1">
          <p15:clr>
            <a:srgbClr val="A4A3A4"/>
          </p15:clr>
        </p15:guide>
        <p15:guide id="5" orient="horz" pos="11316" userDrawn="1">
          <p15:clr>
            <a:srgbClr val="A4A3A4"/>
          </p15:clr>
        </p15:guide>
        <p15:guide id="6" orient="horz"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2500"/>
  </p:normalViewPr>
  <p:slideViewPr>
    <p:cSldViewPr snapToGrid="0" snapToObjects="1">
      <p:cViewPr varScale="1">
        <p:scale>
          <a:sx n="15" d="100"/>
          <a:sy n="15" d="100"/>
        </p:scale>
        <p:origin x="38" y="110"/>
      </p:cViewPr>
      <p:guideLst>
        <p:guide orient="horz" pos="13040"/>
        <p:guide pos="16600"/>
        <p:guide pos="4058"/>
        <p:guide orient="horz" pos="11316"/>
        <p:guide orient="horz" pos="2947"/>
      </p:guideLst>
    </p:cSldViewPr>
  </p:slideViewPr>
  <p:notesTextViewPr>
    <p:cViewPr>
      <p:scale>
        <a:sx n="1" d="1"/>
        <a:sy n="1" d="1"/>
      </p:scale>
      <p:origin x="0" y="-754"/>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43B38-A5B5-D348-81CC-B4F3AA0B5831}" type="datetimeFigureOut">
              <a:rPr lang="en-US" smtClean="0"/>
              <a:t>12/5/2022</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CD01-C766-A442-8C5A-9860FA5D6AEC}" type="slidenum">
              <a:rPr lang="en-US" smtClean="0"/>
              <a:t>‹#›</a:t>
            </a:fld>
            <a:endParaRPr lang="en-US"/>
          </a:p>
        </p:txBody>
      </p:sp>
    </p:spTree>
    <p:extLst>
      <p:ext uri="{BB962C8B-B14F-4D97-AF65-F5344CB8AC3E}">
        <p14:creationId xmlns:p14="http://schemas.microsoft.com/office/powerpoint/2010/main" val="1759001665"/>
      </p:ext>
    </p:extLst>
  </p:cSld>
  <p:clrMap bg1="lt1" tx1="dk1" bg2="lt2" tx2="dk2" accent1="accent1" accent2="accent2" accent3="accent3" accent4="accent4" accent5="accent5" accent6="accent6" hlink="hlink" folHlink="folHlink"/>
  <p:notesStyle>
    <a:lvl1pPr marL="0" algn="l" defTabSz="2591867" rtl="0" eaLnBrk="1" latinLnBrk="0" hangingPunct="1">
      <a:defRPr sz="3401" kern="1200">
        <a:solidFill>
          <a:schemeClr val="tx1"/>
        </a:solidFill>
        <a:latin typeface="+mn-lt"/>
        <a:ea typeface="+mn-ea"/>
        <a:cs typeface="+mn-cs"/>
      </a:defRPr>
    </a:lvl1pPr>
    <a:lvl2pPr marL="1295933" algn="l" defTabSz="2591867" rtl="0" eaLnBrk="1" latinLnBrk="0" hangingPunct="1">
      <a:defRPr sz="3401" kern="1200">
        <a:solidFill>
          <a:schemeClr val="tx1"/>
        </a:solidFill>
        <a:latin typeface="+mn-lt"/>
        <a:ea typeface="+mn-ea"/>
        <a:cs typeface="+mn-cs"/>
      </a:defRPr>
    </a:lvl2pPr>
    <a:lvl3pPr marL="2591867" algn="l" defTabSz="2591867" rtl="0" eaLnBrk="1" latinLnBrk="0" hangingPunct="1">
      <a:defRPr sz="3401" kern="1200">
        <a:solidFill>
          <a:schemeClr val="tx1"/>
        </a:solidFill>
        <a:latin typeface="+mn-lt"/>
        <a:ea typeface="+mn-ea"/>
        <a:cs typeface="+mn-cs"/>
      </a:defRPr>
    </a:lvl3pPr>
    <a:lvl4pPr marL="3887800" algn="l" defTabSz="2591867" rtl="0" eaLnBrk="1" latinLnBrk="0" hangingPunct="1">
      <a:defRPr sz="3401" kern="1200">
        <a:solidFill>
          <a:schemeClr val="tx1"/>
        </a:solidFill>
        <a:latin typeface="+mn-lt"/>
        <a:ea typeface="+mn-ea"/>
        <a:cs typeface="+mn-cs"/>
      </a:defRPr>
    </a:lvl4pPr>
    <a:lvl5pPr marL="5183734" algn="l" defTabSz="2591867" rtl="0" eaLnBrk="1" latinLnBrk="0" hangingPunct="1">
      <a:defRPr sz="3401" kern="1200">
        <a:solidFill>
          <a:schemeClr val="tx1"/>
        </a:solidFill>
        <a:latin typeface="+mn-lt"/>
        <a:ea typeface="+mn-ea"/>
        <a:cs typeface="+mn-cs"/>
      </a:defRPr>
    </a:lvl5pPr>
    <a:lvl6pPr marL="6479667" algn="l" defTabSz="2591867" rtl="0" eaLnBrk="1" latinLnBrk="0" hangingPunct="1">
      <a:defRPr sz="3401" kern="1200">
        <a:solidFill>
          <a:schemeClr val="tx1"/>
        </a:solidFill>
        <a:latin typeface="+mn-lt"/>
        <a:ea typeface="+mn-ea"/>
        <a:cs typeface="+mn-cs"/>
      </a:defRPr>
    </a:lvl6pPr>
    <a:lvl7pPr marL="7775600" algn="l" defTabSz="2591867" rtl="0" eaLnBrk="1" latinLnBrk="0" hangingPunct="1">
      <a:defRPr sz="3401" kern="1200">
        <a:solidFill>
          <a:schemeClr val="tx1"/>
        </a:solidFill>
        <a:latin typeface="+mn-lt"/>
        <a:ea typeface="+mn-ea"/>
        <a:cs typeface="+mn-cs"/>
      </a:defRPr>
    </a:lvl7pPr>
    <a:lvl8pPr marL="9071534" algn="l" defTabSz="2591867" rtl="0" eaLnBrk="1" latinLnBrk="0" hangingPunct="1">
      <a:defRPr sz="3401" kern="1200">
        <a:solidFill>
          <a:schemeClr val="tx1"/>
        </a:solidFill>
        <a:latin typeface="+mn-lt"/>
        <a:ea typeface="+mn-ea"/>
        <a:cs typeface="+mn-cs"/>
      </a:defRPr>
    </a:lvl8pPr>
    <a:lvl9pPr marL="10367467" algn="l" defTabSz="2591867" rtl="0" eaLnBrk="1" latinLnBrk="0" hangingPunct="1">
      <a:defRPr sz="3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dirty="0">
                <a:solidFill>
                  <a:srgbClr val="204894"/>
                </a:solidFill>
              </a:rPr>
              <a:t>HIGHLIGHTS</a:t>
            </a:r>
          </a:p>
          <a:p>
            <a:pPr marL="0" indent="0" algn="just">
              <a:buFont typeface="Arial" panose="020B0604020202020204" pitchFamily="34" charset="0"/>
              <a:buNone/>
            </a:pPr>
            <a:endParaRPr lang="en-US" b="1" dirty="0">
              <a:solidFill>
                <a:srgbClr val="204894"/>
              </a:solidFill>
            </a:endParaRPr>
          </a:p>
          <a:p>
            <a:pPr marL="342900" lvl="0" indent="-342900" algn="just">
              <a:lnSpc>
                <a:spcPct val="115000"/>
              </a:lnSpc>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This longitudinal study included 401 healthy infants from the Basel Bern Infant Lung Development (BILD) cohort.</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The association between pollen exposure and weekly telephone-assessed respiratory symptoms were evaluated.</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Increased exposure to tree and grass pollen, both combined and separately, was associated with an increased risk of respiratory symptoms during the first year of life. There was no effect modification by maternal atopy and infant’s sex, however we found a complex interaction between combined pollen and PM</a:t>
            </a:r>
            <a:r>
              <a:rPr lang="en-US" sz="1800" baseline="-25000" dirty="0">
                <a:effectLst/>
                <a:latin typeface="Arial" panose="020B0604020202020204" pitchFamily="34" charset="0"/>
                <a:ea typeface="Calibri" panose="020F0502020204030204" pitchFamily="34" charset="0"/>
                <a:cs typeface="Times New Roman" panose="02020603050405020304" pitchFamily="18" charset="0"/>
              </a:rPr>
              <a:t>2.5</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Abbreviations: PM</a:t>
            </a:r>
            <a:r>
              <a:rPr lang="en-US" sz="1800" baseline="-25000" dirty="0">
                <a:effectLst/>
                <a:latin typeface="Arial" panose="020B0604020202020204" pitchFamily="34" charset="0"/>
                <a:ea typeface="Calibri" panose="020F0502020204030204" pitchFamily="34" charset="0"/>
                <a:cs typeface="Times New Roman" panose="02020603050405020304" pitchFamily="18" charset="0"/>
              </a:rPr>
              <a:t>2.5</a:t>
            </a:r>
            <a:r>
              <a:rPr lang="en-US" sz="1800" dirty="0">
                <a:effectLst/>
                <a:latin typeface="Arial" panose="020B0604020202020204" pitchFamily="34" charset="0"/>
                <a:ea typeface="Calibri" panose="020F0502020204030204" pitchFamily="34" charset="0"/>
                <a:cs typeface="Times New Roman" panose="02020603050405020304" pitchFamily="18" charset="0"/>
              </a:rPr>
              <a:t>, particulate matter with an aerodynamic diameter ≤ 2.5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μm</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40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9ECD01-C766-A442-8C5A-9860FA5D6AEC}" type="slidenum">
              <a:rPr lang="en-US" smtClean="0"/>
              <a:t>1</a:t>
            </a:fld>
            <a:endParaRPr lang="en-US"/>
          </a:p>
        </p:txBody>
      </p:sp>
    </p:spTree>
    <p:extLst>
      <p:ext uri="{BB962C8B-B14F-4D97-AF65-F5344CB8AC3E}">
        <p14:creationId xmlns:p14="http://schemas.microsoft.com/office/powerpoint/2010/main" val="31955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n-US"/>
              <a:t>Click to edit Master title style</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410686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5517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8202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61505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n-US"/>
              <a:t>Click to edit Master title style</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325A9-DA85-5F43-AEBB-17DC52B3D452}"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79102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325A9-DA85-5F43-AEBB-17DC52B3D452}"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199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4" name="Content Placeholder 3"/>
          <p:cNvSpPr>
            <a:spLocks noGrp="1"/>
          </p:cNvSpPr>
          <p:nvPr>
            <p:ph sz="half" idx="2"/>
          </p:nvPr>
        </p:nvSpPr>
        <p:spPr>
          <a:xfrm>
            <a:off x="2231675" y="7889827"/>
            <a:ext cx="13706415"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6" name="Content Placeholder 5"/>
          <p:cNvSpPr>
            <a:spLocks noGrp="1"/>
          </p:cNvSpPr>
          <p:nvPr>
            <p:ph sz="quarter" idx="4"/>
          </p:nvPr>
        </p:nvSpPr>
        <p:spPr>
          <a:xfrm>
            <a:off x="16402142" y="7889827"/>
            <a:ext cx="13773917"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325A9-DA85-5F43-AEBB-17DC52B3D452}"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28164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325A9-DA85-5F43-AEBB-17DC52B3D452}"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9983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25A9-DA85-5F43-AEBB-17DC52B3D452}"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7821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8058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58085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603325A9-DA85-5F43-AEBB-17DC52B3D452}" type="datetimeFigureOut">
              <a:rPr lang="en-US" smtClean="0"/>
              <a:t>12/5/2022</a:t>
            </a:fld>
            <a:endParaRPr lang="en-US"/>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78B72726-D5C5-6B40-98DB-ED103EB488F5}" type="slidenum">
              <a:rPr lang="en-US" smtClean="0"/>
              <a:t>‹#›</a:t>
            </a:fld>
            <a:endParaRPr lang="en-US"/>
          </a:p>
        </p:txBody>
      </p:sp>
    </p:spTree>
    <p:extLst>
      <p:ext uri="{BB962C8B-B14F-4D97-AF65-F5344CB8AC3E}">
        <p14:creationId xmlns:p14="http://schemas.microsoft.com/office/powerpoint/2010/main" val="1307750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doi.org/10.1111/all.1528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247F3B-AFDE-D84C-B3F7-2458C471E76C}"/>
              </a:ext>
            </a:extLst>
          </p:cNvPr>
          <p:cNvSpPr/>
          <p:nvPr/>
        </p:nvSpPr>
        <p:spPr>
          <a:xfrm>
            <a:off x="9029474" y="20682551"/>
            <a:ext cx="23235552" cy="369332"/>
          </a:xfrm>
          <a:prstGeom prst="rect">
            <a:avLst/>
          </a:prstGeom>
        </p:spPr>
        <p:txBody>
          <a:bodyPr wrap="square">
            <a:spAutoFit/>
          </a:bodyPr>
          <a:lstStyle/>
          <a:p>
            <a:pPr algn="r"/>
            <a:r>
              <a:rPr lang="en-US" sz="1800" dirty="0">
                <a:solidFill>
                  <a:srgbClr val="204894"/>
                </a:solidFill>
                <a:latin typeface="Arial" panose="020B0604020202020204" pitchFamily="34" charset="0"/>
                <a:cs typeface="Arial" panose="020B0604020202020204" pitchFamily="34" charset="0"/>
              </a:rPr>
              <a:t>© 2019 EAACI and John Wiley and Sons A/S. Published by John Wiley and Sons Ltd.</a:t>
            </a:r>
            <a:endParaRPr lang="en-US" sz="10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pic>
        <p:nvPicPr>
          <p:cNvPr id="12" name="Picture 11">
            <a:extLst>
              <a:ext uri="{FF2B5EF4-FFF2-40B4-BE49-F238E27FC236}">
                <a16:creationId xmlns:a16="http://schemas.microsoft.com/office/drawing/2014/main" id="{B003E36D-4A87-5A42-A292-5F0A851C408E}"/>
              </a:ext>
            </a:extLst>
          </p:cNvPr>
          <p:cNvPicPr>
            <a:picLocks noChangeAspect="1"/>
          </p:cNvPicPr>
          <p:nvPr/>
        </p:nvPicPr>
        <p:blipFill rotWithShape="1">
          <a:blip r:embed="rId3"/>
          <a:srcRect l="-1" t="3911" r="56231" b="16260"/>
          <a:stretch/>
        </p:blipFill>
        <p:spPr>
          <a:xfrm>
            <a:off x="0" y="19587275"/>
            <a:ext cx="9029474" cy="1537413"/>
          </a:xfrm>
          <a:prstGeom prst="rect">
            <a:avLst/>
          </a:prstGeom>
        </p:spPr>
      </p:pic>
      <p:sp>
        <p:nvSpPr>
          <p:cNvPr id="13" name="Rectangle 12">
            <a:extLst>
              <a:ext uri="{FF2B5EF4-FFF2-40B4-BE49-F238E27FC236}">
                <a16:creationId xmlns:a16="http://schemas.microsoft.com/office/drawing/2014/main" id="{54EA7365-D93A-E04E-BDE3-2E4B43CB1674}"/>
              </a:ext>
            </a:extLst>
          </p:cNvPr>
          <p:cNvSpPr/>
          <p:nvPr/>
        </p:nvSpPr>
        <p:spPr>
          <a:xfrm>
            <a:off x="0" y="21396960"/>
            <a:ext cx="32399288" cy="255994"/>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838707-6378-5841-8DB8-4ADF7D522E3B}"/>
              </a:ext>
            </a:extLst>
          </p:cNvPr>
          <p:cNvSpPr/>
          <p:nvPr/>
        </p:nvSpPr>
        <p:spPr>
          <a:xfrm>
            <a:off x="-1" y="21177542"/>
            <a:ext cx="32399288" cy="113711"/>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F6694-04C9-8E48-ABE1-DA48EF9C3762}"/>
              </a:ext>
            </a:extLst>
          </p:cNvPr>
          <p:cNvSpPr/>
          <p:nvPr/>
        </p:nvSpPr>
        <p:spPr>
          <a:xfrm>
            <a:off x="683418" y="823848"/>
            <a:ext cx="31032449" cy="1912896"/>
          </a:xfrm>
          <a:prstGeom prst="rect">
            <a:avLst/>
          </a:prstGeom>
          <a:ln>
            <a:noFill/>
          </a:ln>
        </p:spPr>
        <p:txBody>
          <a:bodyPr wrap="square">
            <a:spAutoFit/>
          </a:bodyPr>
          <a:lstStyle/>
          <a:p>
            <a:pPr algn="ctr">
              <a:lnSpc>
                <a:spcPct val="115000"/>
              </a:lnSpc>
            </a:pPr>
            <a:r>
              <a:rPr lang="en-US" sz="4800" b="1" dirty="0">
                <a:solidFill>
                  <a:srgbClr val="204894"/>
                </a:solidFill>
                <a:effectLst/>
                <a:latin typeface="Arial" panose="020B0604020202020204" pitchFamily="34" charset="0"/>
                <a:ea typeface="Times New Roman" panose="02020603050405020304" pitchFamily="18" charset="0"/>
              </a:rPr>
              <a:t>Pollen exposure is associated with risk of respiratory symptoms during the first year of life</a:t>
            </a:r>
            <a:endParaRPr lang="en-CH" sz="4800" dirty="0">
              <a:solidFill>
                <a:srgbClr val="204894"/>
              </a:solidFill>
              <a:effectLst/>
              <a:latin typeface="Times New Roman" panose="02020603050405020304" pitchFamily="18" charset="0"/>
              <a:ea typeface="Times New Roman" panose="02020603050405020304" pitchFamily="18" charset="0"/>
            </a:endParaRPr>
          </a:p>
          <a:p>
            <a:pPr algn="ctr">
              <a:lnSpc>
                <a:spcPct val="150000"/>
              </a:lnSpc>
            </a:pPr>
            <a:r>
              <a:rPr lang="en-US" sz="4800" dirty="0">
                <a:solidFill>
                  <a:srgbClr val="204894"/>
                </a:solidFill>
                <a:effectLst/>
                <a:latin typeface="Arial" panose="020B0604020202020204" pitchFamily="34" charset="0"/>
                <a:ea typeface="Times New Roman" panose="02020603050405020304" pitchFamily="18" charset="0"/>
              </a:rPr>
              <a:t>Amanda </a:t>
            </a:r>
            <a:r>
              <a:rPr lang="en-US" sz="4800" dirty="0" err="1">
                <a:solidFill>
                  <a:srgbClr val="204894"/>
                </a:solidFill>
                <a:effectLst/>
                <a:latin typeface="Arial" panose="020B0604020202020204" pitchFamily="34" charset="0"/>
                <a:ea typeface="Times New Roman" panose="02020603050405020304" pitchFamily="18" charset="0"/>
              </a:rPr>
              <a:t>Gisler</a:t>
            </a:r>
            <a:r>
              <a:rPr lang="en-US" sz="4800" dirty="0">
                <a:solidFill>
                  <a:srgbClr val="204894"/>
                </a:solidFill>
                <a:effectLst/>
                <a:latin typeface="Arial" panose="020B0604020202020204" pitchFamily="34" charset="0"/>
                <a:ea typeface="Times New Roman" panose="02020603050405020304" pitchFamily="18" charset="0"/>
              </a:rPr>
              <a:t>, </a:t>
            </a:r>
            <a:r>
              <a:rPr lang="en-US" sz="4800" dirty="0" err="1">
                <a:solidFill>
                  <a:srgbClr val="204894"/>
                </a:solidFill>
                <a:effectLst/>
                <a:latin typeface="Arial" panose="020B0604020202020204" pitchFamily="34" charset="0"/>
                <a:ea typeface="Times New Roman" panose="02020603050405020304" pitchFamily="18" charset="0"/>
              </a:rPr>
              <a:t>Marloes</a:t>
            </a:r>
            <a:r>
              <a:rPr lang="en-US" sz="4800" dirty="0">
                <a:solidFill>
                  <a:srgbClr val="204894"/>
                </a:solidFill>
                <a:effectLst/>
                <a:latin typeface="Arial" panose="020B0604020202020204" pitchFamily="34" charset="0"/>
                <a:ea typeface="Times New Roman" panose="02020603050405020304" pitchFamily="18" charset="0"/>
              </a:rPr>
              <a:t> </a:t>
            </a:r>
            <a:r>
              <a:rPr lang="en-US" sz="4800" dirty="0" err="1">
                <a:solidFill>
                  <a:srgbClr val="204894"/>
                </a:solidFill>
                <a:effectLst/>
                <a:latin typeface="Arial" panose="020B0604020202020204" pitchFamily="34" charset="0"/>
                <a:ea typeface="Times New Roman" panose="02020603050405020304" pitchFamily="18" charset="0"/>
              </a:rPr>
              <a:t>Eeftens</a:t>
            </a:r>
            <a:r>
              <a:rPr lang="en-US" sz="4800" dirty="0">
                <a:solidFill>
                  <a:srgbClr val="204894"/>
                </a:solidFill>
                <a:effectLst/>
                <a:latin typeface="Arial" panose="020B0604020202020204" pitchFamily="34" charset="0"/>
                <a:ea typeface="Times New Roman" panose="02020603050405020304" pitchFamily="18" charset="0"/>
              </a:rPr>
              <a:t>, </a:t>
            </a:r>
            <a:r>
              <a:rPr lang="en-US" sz="4800" dirty="0" err="1">
                <a:solidFill>
                  <a:srgbClr val="204894"/>
                </a:solidFill>
                <a:effectLst/>
                <a:latin typeface="Arial" panose="020B0604020202020204" pitchFamily="34" charset="0"/>
                <a:ea typeface="Times New Roman" panose="02020603050405020304" pitchFamily="18" charset="0"/>
              </a:rPr>
              <a:t>Kees</a:t>
            </a:r>
            <a:r>
              <a:rPr lang="en-US" sz="4800" dirty="0">
                <a:solidFill>
                  <a:srgbClr val="204894"/>
                </a:solidFill>
                <a:effectLst/>
                <a:latin typeface="Arial" panose="020B0604020202020204" pitchFamily="34" charset="0"/>
                <a:ea typeface="Times New Roman" panose="02020603050405020304" pitchFamily="18" charset="0"/>
              </a:rPr>
              <a:t> de </a:t>
            </a:r>
            <a:r>
              <a:rPr lang="en-US" sz="4800" dirty="0" err="1">
                <a:solidFill>
                  <a:srgbClr val="204894"/>
                </a:solidFill>
                <a:effectLst/>
                <a:latin typeface="Arial" panose="020B0604020202020204" pitchFamily="34" charset="0"/>
                <a:ea typeface="Times New Roman" panose="02020603050405020304" pitchFamily="18" charset="0"/>
              </a:rPr>
              <a:t>Hoogh</a:t>
            </a:r>
            <a:r>
              <a:rPr lang="en-US" sz="4800" dirty="0">
                <a:solidFill>
                  <a:srgbClr val="204894"/>
                </a:solidFill>
                <a:effectLst/>
                <a:latin typeface="Arial" panose="020B0604020202020204" pitchFamily="34" charset="0"/>
                <a:ea typeface="Times New Roman" panose="02020603050405020304" pitchFamily="18" charset="0"/>
              </a:rPr>
              <a:t>, Danielle </a:t>
            </a:r>
            <a:r>
              <a:rPr lang="en-US" sz="4800" dirty="0" err="1">
                <a:solidFill>
                  <a:srgbClr val="204894"/>
                </a:solidFill>
                <a:effectLst/>
                <a:latin typeface="Arial" panose="020B0604020202020204" pitchFamily="34" charset="0"/>
                <a:ea typeface="Times New Roman" panose="02020603050405020304" pitchFamily="18" charset="0"/>
              </a:rPr>
              <a:t>Vienneau</a:t>
            </a:r>
            <a:r>
              <a:rPr lang="en-US" sz="4800" dirty="0">
                <a:solidFill>
                  <a:srgbClr val="204894"/>
                </a:solidFill>
                <a:effectLst/>
                <a:latin typeface="Arial" panose="020B0604020202020204" pitchFamily="34" charset="0"/>
                <a:ea typeface="Times New Roman" panose="02020603050405020304" pitchFamily="18" charset="0"/>
              </a:rPr>
              <a:t>, Yasmin Salem, </a:t>
            </a:r>
            <a:r>
              <a:rPr lang="en-US" sz="4800" dirty="0">
                <a:solidFill>
                  <a:srgbClr val="204894"/>
                </a:solidFill>
                <a:effectLst/>
                <a:latin typeface="Arial" panose="020B0604020202020204" pitchFamily="34" charset="0"/>
                <a:ea typeface="Times New Roman" panose="02020603050405020304" pitchFamily="18" charset="0"/>
                <a:cs typeface="Arial" panose="020B0604020202020204" pitchFamily="34" charset="0"/>
              </a:rPr>
              <a:t>  et al.</a:t>
            </a:r>
            <a:endParaRPr lang="en-US" sz="48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sp>
        <p:nvSpPr>
          <p:cNvPr id="2" name="Rectangle 1">
            <a:extLst>
              <a:ext uri="{FF2B5EF4-FFF2-40B4-BE49-F238E27FC236}">
                <a16:creationId xmlns:a16="http://schemas.microsoft.com/office/drawing/2014/main" id="{D6C44DA0-6EA1-3C49-80E6-A967F6AD1E69}"/>
              </a:ext>
            </a:extLst>
          </p:cNvPr>
          <p:cNvSpPr/>
          <p:nvPr/>
        </p:nvSpPr>
        <p:spPr>
          <a:xfrm>
            <a:off x="6125675" y="18269773"/>
            <a:ext cx="20147933" cy="1754326"/>
          </a:xfrm>
          <a:prstGeom prst="rect">
            <a:avLst/>
          </a:prstGeom>
        </p:spPr>
        <p:txBody>
          <a:bodyPr wrap="square">
            <a:spAutoFit/>
          </a:bodyPr>
          <a:lstStyle/>
          <a:p>
            <a:pPr algn="ctr"/>
            <a:r>
              <a:rPr lang="en-US" sz="3600" i="1" dirty="0">
                <a:solidFill>
                  <a:srgbClr val="204894"/>
                </a:solidFill>
                <a:latin typeface="Arial" panose="020B0604020202020204" pitchFamily="34" charset="0"/>
                <a:cs typeface="Arial" panose="020B0604020202020204" pitchFamily="34" charset="0"/>
              </a:rPr>
              <a:t>Allergy</a:t>
            </a:r>
            <a:r>
              <a:rPr lang="en-US" sz="3600" dirty="0">
                <a:solidFill>
                  <a:srgbClr val="204894"/>
                </a:solidFill>
                <a:latin typeface="Arial" panose="020B0604020202020204" pitchFamily="34" charset="0"/>
                <a:cs typeface="Arial" panose="020B0604020202020204" pitchFamily="34" charset="0"/>
              </a:rPr>
              <a:t>.  2022; pages</a:t>
            </a:r>
            <a:r>
              <a:rPr lang="en-US" sz="3600">
                <a:solidFill>
                  <a:srgbClr val="204894"/>
                </a:solidFill>
                <a:latin typeface="Arial" panose="020B0604020202020204" pitchFamily="34" charset="0"/>
                <a:cs typeface="Arial" panose="020B0604020202020204" pitchFamily="34" charset="0"/>
              </a:rPr>
              <a:t>: </a:t>
            </a:r>
            <a:r>
              <a:rPr lang="en-US" sz="3600" b="0" i="0">
                <a:solidFill>
                  <a:srgbClr val="204894"/>
                </a:solidFill>
                <a:effectLst/>
                <a:latin typeface="Open Sans" panose="020B0606030504020204" pitchFamily="34" charset="0"/>
              </a:rPr>
              <a:t>3606-3616</a:t>
            </a:r>
            <a:endParaRPr lang="en-CH" sz="3600" b="0" i="0" dirty="0">
              <a:solidFill>
                <a:srgbClr val="204894"/>
              </a:solidFill>
              <a:effectLst/>
              <a:latin typeface="Open Sans" panose="020B0606030504020204" pitchFamily="34" charset="0"/>
            </a:endParaRPr>
          </a:p>
          <a:p>
            <a:pPr algn="ctr"/>
            <a:r>
              <a:rPr lang="en-US" sz="3600" dirty="0">
                <a:solidFill>
                  <a:srgbClr val="204894"/>
                </a:solidFill>
                <a:latin typeface="Arial" panose="020B0604020202020204" pitchFamily="34" charset="0"/>
                <a:cs typeface="Arial" panose="020B0604020202020204" pitchFamily="34" charset="0"/>
                <a:hlinkClick r:id="rId4"/>
              </a:rPr>
              <a:t> </a:t>
            </a:r>
            <a:r>
              <a:rPr lang="en-US" sz="3600" b="1" u="sng" dirty="0">
                <a:solidFill>
                  <a:srgbClr val="204894"/>
                </a:solidFill>
                <a:latin typeface="Arial" panose="020B0604020202020204" pitchFamily="34" charset="0"/>
                <a:ea typeface="Times New Roman" panose="02020603050405020304" pitchFamily="18" charset="0"/>
                <a:hlinkClick r:id="rId4"/>
              </a:rPr>
              <a:t>https://doi.org/10.1111/all.15284</a:t>
            </a:r>
            <a:endParaRPr lang="en-CH" sz="3600" dirty="0">
              <a:solidFill>
                <a:srgbClr val="204894"/>
              </a:solidFill>
              <a:effectLst/>
              <a:latin typeface="Times New Roman" panose="02020603050405020304" pitchFamily="18" charset="0"/>
              <a:ea typeface="Times New Roman" panose="02020603050405020304" pitchFamily="18" charset="0"/>
            </a:endParaRPr>
          </a:p>
          <a:p>
            <a:pPr algn="ctr"/>
            <a:endParaRPr lang="en-US" sz="3600" dirty="0">
              <a:solidFill>
                <a:srgbClr val="204894"/>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srcRect/>
          <a:stretch/>
        </p:blipFill>
        <p:spPr>
          <a:xfrm>
            <a:off x="6489263" y="4054246"/>
            <a:ext cx="19875699" cy="13250466"/>
          </a:xfrm>
          <a:prstGeom prst="rect">
            <a:avLst/>
          </a:prstGeom>
        </p:spPr>
      </p:pic>
    </p:spTree>
    <p:extLst>
      <p:ext uri="{BB962C8B-B14F-4D97-AF65-F5344CB8AC3E}">
        <p14:creationId xmlns:p14="http://schemas.microsoft.com/office/powerpoint/2010/main" val="166690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174</Words>
  <Application>Microsoft Office PowerPoint</Application>
  <PresentationFormat>Custom</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Symbol</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Globinska</dc:creator>
  <cp:lastModifiedBy>Rüya Kılıç</cp:lastModifiedBy>
  <cp:revision>54</cp:revision>
  <cp:lastPrinted>2019-03-05T14:03:58Z</cp:lastPrinted>
  <dcterms:created xsi:type="dcterms:W3CDTF">2019-03-05T14:03:40Z</dcterms:created>
  <dcterms:modified xsi:type="dcterms:W3CDTF">2022-12-05T13:41:17Z</dcterms:modified>
</cp:coreProperties>
</file>