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6" d="100"/>
          <a:sy n="16" d="100"/>
        </p:scale>
        <p:origin x="115" y="53"/>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6/2/2022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a:lnSpc>
                <a:spcPct val="115000"/>
              </a:lnSpc>
            </a:pPr>
            <a:r>
              <a:rPr lang="en-US"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In contrast to cross-sectional phenotyping in the natural environment, use of an ACC to control for level of exposure to an aeroallergen allows for identification of evoked phenotypes that track individuals with distinct symptom responsiveness.</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Cross-sectional phenotypes omit host responsiveness to aeroallergens and conflate persons with different evoked phenotypes.</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Mechanistic traits are more precisely aligned with evoked versus cross-sectional phenotypes.</a:t>
            </a:r>
            <a:endParaRPr lang="en-CH" sz="1800" kern="1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Arial" panose="020B0604020202020204" pitchFamily="34" charset="0"/>
                <a:ea typeface="Times New Roman" panose="02020603050405020304" pitchFamily="18" charset="0"/>
              </a:rPr>
              <a:t>Abbreviations: AA, allergic asthma; ACC, aeroallergen challenge chamber; ARC, allergic </a:t>
            </a:r>
            <a:r>
              <a:rPr lang="en-US" sz="1800" dirty="0" err="1">
                <a:effectLst/>
                <a:latin typeface="Arial" panose="020B0604020202020204" pitchFamily="34" charset="0"/>
                <a:ea typeface="Times New Roman" panose="02020603050405020304" pitchFamily="18" charset="0"/>
              </a:rPr>
              <a:t>rhinoconjunctivitis</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IgE</a:t>
            </a:r>
            <a:r>
              <a:rPr lang="en-US" sz="1800" dirty="0">
                <a:effectLst/>
                <a:latin typeface="Arial" panose="020B0604020202020204" pitchFamily="34" charset="0"/>
                <a:ea typeface="Times New Roman" panose="02020603050405020304" pitchFamily="18" charset="0"/>
              </a:rPr>
              <a:t>, immunoglobulin E</a:t>
            </a:r>
            <a:endParaRPr lang="en-CH" sz="1800" dirty="0">
              <a:effectLst/>
              <a:latin typeface="Times New Roman" panose="02020603050405020304" pitchFamily="18" charset="0"/>
              <a:ea typeface="Times New Roman" panose="02020603050405020304" pitchFamily="18" charset="0"/>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6/2/2022</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1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637919"/>
          </a:xfrm>
          <a:prstGeom prst="rect">
            <a:avLst/>
          </a:prstGeom>
          <a:ln>
            <a:noFill/>
          </a:ln>
        </p:spPr>
        <p:txBody>
          <a:bodyPr wrap="square">
            <a:spAutoFit/>
          </a:bodyPr>
          <a:lstStyle/>
          <a:p>
            <a:pPr algn="ctr">
              <a:lnSpc>
                <a:spcPct val="115000"/>
              </a:lnSpc>
            </a:pPr>
            <a:r>
              <a:rPr lang="en-US" sz="4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Large-scale provocation studies identify maladaptive responses to ubiquitous aeroallergens as a correlate of severe allergic </a:t>
            </a:r>
            <a:r>
              <a:rPr lang="en-US" sz="48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rhinoconjunctivitis</a:t>
            </a:r>
            <a:r>
              <a:rPr lang="en-US" sz="4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and asthma</a:t>
            </a:r>
            <a:endParaRPr lang="en-CH" sz="4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Alisha M. Smith, Robert M. Ramirez, Nathan Harper, Fabio Jimenez, Anne P. </a:t>
            </a:r>
            <a:r>
              <a:rPr lang="en-US" sz="4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Branum</a:t>
            </a:r>
            <a:r>
              <a:rPr lang="en-US" sz="4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4800" dirty="0">
                <a:solidFill>
                  <a:schemeClr val="accent1">
                    <a:lumMod val="50000"/>
                  </a:schemeClr>
                </a:solidFill>
                <a:latin typeface="Arial" panose="020B0604020202020204" pitchFamily="34" charset="0"/>
                <a:cs typeface="Arial" panose="020B0604020202020204" pitchFamily="34" charset="0"/>
              </a:rPr>
              <a:t>et al.</a:t>
            </a:r>
          </a:p>
          <a:p>
            <a:pPr algn="ctr"/>
            <a:endParaRPr lang="en-US" sz="4800" dirty="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200329"/>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a:t>
            </a:r>
            <a:r>
              <a:rPr lang="en-US" sz="3600">
                <a:solidFill>
                  <a:srgbClr val="204894"/>
                </a:solidFill>
                <a:latin typeface="Arial" panose="020B0604020202020204" pitchFamily="34" charset="0"/>
                <a:cs typeface="Arial" panose="020B0604020202020204" pitchFamily="34" charset="0"/>
              </a:rPr>
              <a:t>2022;pages: 1797-1814 </a:t>
            </a:r>
            <a:r>
              <a:rPr lang="en-US" sz="3600" b="1" u="sng" dirty="0">
                <a:solidFill>
                  <a:srgbClr val="005274"/>
                </a:solidFill>
                <a:effectLst/>
                <a:latin typeface="Open Sans" panose="020B0606030504020204" pitchFamily="34" charset="0"/>
                <a:ea typeface="Times New Roman" panose="02020603050405020304" pitchFamily="18" charset="0"/>
                <a:hlinkClick r:id="rId4"/>
              </a:rPr>
              <a:t>https://doi.org/10.1111/all.15124</a:t>
            </a:r>
            <a:endParaRPr lang="en-CH" sz="3600" dirty="0">
              <a:effectLst/>
              <a:latin typeface="Times New Roman" panose="02020603050405020304" pitchFamily="18" charset="0"/>
              <a:ea typeface="Times New Roman" panose="02020603050405020304" pitchFamily="18" charset="0"/>
            </a:endParaRPr>
          </a:p>
          <a:p>
            <a:pPr algn="ctr"/>
            <a:endParaRPr lang="en-US" sz="3600" dirty="0">
              <a:solidFill>
                <a:srgbClr val="204894"/>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rc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Words>
  <Application>Microsoft Office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Kılıç</cp:lastModifiedBy>
  <cp:revision>30</cp:revision>
  <cp:lastPrinted>2019-03-05T14:03:58Z</cp:lastPrinted>
  <dcterms:created xsi:type="dcterms:W3CDTF">2019-03-05T14:03:40Z</dcterms:created>
  <dcterms:modified xsi:type="dcterms:W3CDTF">2022-06-02T15:46:39Z</dcterms:modified>
</cp:coreProperties>
</file>