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6" d="100"/>
          <a:sy n="16" d="100"/>
        </p:scale>
        <p:origin x="130" y="53"/>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5/1/2022</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pPr marL="342900" lvl="0" indent="-342900" algn="just">
              <a:lnSpc>
                <a:spcPct val="115000"/>
              </a:lnSpc>
              <a:buFont typeface="Symbol" panose="05050102010706020507" pitchFamily="18" charset="2"/>
              <a:buChar char=""/>
            </a:pPr>
            <a:r>
              <a:rPr lang="en-GB" sz="1800" kern="100" dirty="0">
                <a:effectLst/>
                <a:latin typeface="Arial" panose="020B0604020202020204" pitchFamily="34" charset="0"/>
                <a:ea typeface="Times New Roman" panose="02020603050405020304" pitchFamily="18" charset="0"/>
              </a:rPr>
              <a:t>Novel day 7 reactions are most likely in patients over 50 years of age, in patients with negative irritant controls on day 3, or if the patch test application time was 48 hours instead of 24 hours.</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kern="100" dirty="0">
                <a:effectLst/>
                <a:latin typeface="Arial" panose="020B0604020202020204" pitchFamily="34" charset="0"/>
                <a:ea typeface="Times New Roman" panose="02020603050405020304" pitchFamily="18" charset="0"/>
              </a:rPr>
              <a:t>Some test series are higher associated with novel day 7 reactions.</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GB" sz="1800" kern="100" dirty="0">
                <a:effectLst/>
                <a:latin typeface="Arial" panose="020B0604020202020204" pitchFamily="34" charset="0"/>
                <a:ea typeface="Times New Roman" panose="02020603050405020304" pitchFamily="18" charset="0"/>
              </a:rPr>
              <a:t>Inconclusive patch test results on day 3 should trigger an additional reading on day 7. </a:t>
            </a:r>
            <a:endParaRPr lang="en-CH" sz="1800" kern="100" dirty="0">
              <a:effectLst/>
              <a:latin typeface="Times New Roman" panose="02020603050405020304" pitchFamily="18" charset="0"/>
              <a:ea typeface="Times New Roman" panose="02020603050405020304" pitchFamily="18" charset="0"/>
            </a:endParaRPr>
          </a:p>
          <a:p>
            <a:pPr>
              <a:lnSpc>
                <a:spcPct val="115000"/>
              </a:lnSpc>
            </a:pPr>
            <a:r>
              <a:rPr lang="en-GB"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Abbreviation: SLS, sodium lauryl </a:t>
            </a:r>
            <a:r>
              <a:rPr lang="en-GB" sz="1800" dirty="0" err="1">
                <a:effectLst/>
                <a:latin typeface="Arial" panose="020B0604020202020204" pitchFamily="34" charset="0"/>
                <a:ea typeface="Times New Roman" panose="02020603050405020304" pitchFamily="18" charset="0"/>
              </a:rPr>
              <a:t>sulfate</a:t>
            </a:r>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5/1/2022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5/1/2022</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514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2788456"/>
          </a:xfrm>
          <a:prstGeom prst="rect">
            <a:avLst/>
          </a:prstGeom>
          <a:ln>
            <a:noFill/>
          </a:ln>
        </p:spPr>
        <p:txBody>
          <a:bodyPr wrap="square">
            <a:spAutoFit/>
          </a:bodyPr>
          <a:lstStyle/>
          <a:p>
            <a:pPr algn="ctr">
              <a:lnSpc>
                <a:spcPct val="115000"/>
              </a:lnSpc>
            </a:pPr>
            <a:r>
              <a:rPr lang="en-GB" sz="4800" b="1" dirty="0">
                <a:solidFill>
                  <a:srgbClr val="204894"/>
                </a:solidFill>
                <a:effectLst/>
                <a:latin typeface="Arial" panose="020B0604020202020204" pitchFamily="34" charset="0"/>
                <a:ea typeface="Times New Roman" panose="02020603050405020304" pitchFamily="18" charset="0"/>
              </a:rPr>
              <a:t>The Benefit of Late Readings in Patch Testing Depends both on Allergen and Patient Characteristics</a:t>
            </a:r>
            <a:endParaRPr lang="en-CH" sz="4800" dirty="0">
              <a:solidFill>
                <a:srgbClr val="204894"/>
              </a:solidFill>
              <a:effectLst/>
              <a:latin typeface="Times New Roman" panose="02020603050405020304" pitchFamily="18" charset="0"/>
              <a:ea typeface="Times New Roman" panose="02020603050405020304" pitchFamily="18" charset="0"/>
            </a:endParaRPr>
          </a:p>
          <a:p>
            <a:pPr algn="ctr">
              <a:lnSpc>
                <a:spcPct val="150000"/>
              </a:lnSpc>
            </a:pPr>
            <a:r>
              <a:rPr lang="en-US" sz="4800" dirty="0">
                <a:solidFill>
                  <a:srgbClr val="204894"/>
                </a:solidFill>
                <a:effectLst/>
                <a:latin typeface="Arial" panose="020B0604020202020204" pitchFamily="34" charset="0"/>
                <a:ea typeface="Times New Roman" panose="02020603050405020304" pitchFamily="18" charset="0"/>
              </a:rPr>
              <a:t>Susann Forkel, Steffen Schubert, Heinrich Dickel, Michal Gina, Claudia </a:t>
            </a:r>
            <a:r>
              <a:rPr lang="en-US" sz="4800" dirty="0" err="1">
                <a:solidFill>
                  <a:srgbClr val="204894"/>
                </a:solidFill>
                <a:effectLst/>
                <a:latin typeface="Arial" panose="020B0604020202020204" pitchFamily="34" charset="0"/>
                <a:ea typeface="Times New Roman" panose="02020603050405020304" pitchFamily="18" charset="0"/>
              </a:rPr>
              <a:t>Schröder</a:t>
            </a:r>
            <a:r>
              <a:rPr lang="en-US" sz="4800" dirty="0">
                <a:solidFill>
                  <a:srgbClr val="204894"/>
                </a:solidFill>
                <a:effectLst/>
                <a:latin typeface="Arial" panose="020B0604020202020204" pitchFamily="34" charset="0"/>
                <a:ea typeface="Times New Roman" panose="02020603050405020304" pitchFamily="18" charset="0"/>
              </a:rPr>
              <a:t>-Kraft, </a:t>
            </a:r>
            <a:r>
              <a:rPr lang="en-US" sz="4800" dirty="0">
                <a:solidFill>
                  <a:srgbClr val="204894"/>
                </a:solidFill>
                <a:latin typeface="Arial" panose="020B0604020202020204" pitchFamily="34" charset="0"/>
                <a:cs typeface="Arial" panose="020B0604020202020204" pitchFamily="34" charset="0"/>
              </a:rPr>
              <a:t>, et al.</a:t>
            </a:r>
          </a:p>
          <a:p>
            <a:pPr algn="ct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646331"/>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2022</a:t>
            </a:r>
            <a:r>
              <a:rPr lang="en-US" sz="3600">
                <a:solidFill>
                  <a:srgbClr val="204894"/>
                </a:solidFill>
                <a:latin typeface="Arial" panose="020B0604020202020204" pitchFamily="34" charset="0"/>
                <a:cs typeface="Arial" panose="020B0604020202020204" pitchFamily="34" charset="0"/>
              </a:rPr>
              <a:t>; 1477-1485 </a:t>
            </a:r>
            <a:r>
              <a:rPr lang="en-US" sz="3600" dirty="0">
                <a:solidFill>
                  <a:srgbClr val="204894"/>
                </a:solidFill>
                <a:latin typeface="Arial" panose="020B0604020202020204" pitchFamily="34" charset="0"/>
                <a:cs typeface="Arial" panose="020B0604020202020204" pitchFamily="34" charset="0"/>
                <a:hlinkClick r:id="rId4"/>
              </a:rPr>
              <a:t>https://doi.org/10.1111/all.15149</a:t>
            </a:r>
            <a:r>
              <a:rPr lang="en-US" sz="3600" dirty="0">
                <a:solidFill>
                  <a:srgbClr val="204894"/>
                </a:solidFill>
                <a:latin typeface="Arial" panose="020B0604020202020204" pitchFamily="34" charset="0"/>
                <a:cs typeface="Arial" panose="020B0604020202020204" pitchFamily="34" charset="0"/>
              </a:rPr>
              <a:t> </a:t>
            </a:r>
          </a:p>
        </p:txBody>
      </p:sp>
      <p:pic>
        <p:nvPicPr>
          <p:cNvPr id="16" name="Picture 15"/>
          <p:cNvPicPr>
            <a:picLocks noChangeAspect="1"/>
          </p:cNvPicPr>
          <p:nvPr/>
        </p:nvPicPr>
        <p:blipFill>
          <a:blip r:embed="rId5"/>
          <a:srcRect/>
          <a:stretch/>
        </p:blipFill>
        <p:spPr>
          <a:xfrm>
            <a:off x="6485286" y="4693923"/>
            <a:ext cx="19883653" cy="13255769"/>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148</Words>
  <Application>Microsoft Office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Kılıç</cp:lastModifiedBy>
  <cp:revision>25</cp:revision>
  <cp:lastPrinted>2019-03-05T14:03:58Z</cp:lastPrinted>
  <dcterms:created xsi:type="dcterms:W3CDTF">2019-03-05T14:03:40Z</dcterms:created>
  <dcterms:modified xsi:type="dcterms:W3CDTF">2022-05-01T20:35:46Z</dcterms:modified>
</cp:coreProperties>
</file>