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5" d="100"/>
          <a:sy n="15" d="100"/>
        </p:scale>
        <p:origin x="38" y="110"/>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12/25/2023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Japanese patients with ABPA were categorized into three groups according to the predisposing conditions: ABPA sans asthma (no preceding asthma or cystic fibrosis), ABPA with atopic asthma, and ABPA with non-atopic asthma.</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Exploratory and confirmatory factor analyses identified allergic, eosinophilic, and fungal components. </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Eosinophil component remains consistent regardless of the preceding asthma or atopic status, suggesting that it is the cardinal feature of ABPA. On the other hand, allergic component is related with prognosis of ABPA.</a:t>
            </a:r>
            <a:endParaRPr lang="en-CH" sz="1800" kern="1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Abbreviations: ABPA, allergic bronchopulmonary aspergillosis.</a:t>
            </a:r>
            <a:endParaRPr lang="en-CH"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 ** P = 0.01</a:t>
            </a:r>
            <a:endParaRPr lang="en-CH" sz="1800" dirty="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12/25/2023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12/25/2023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12/25/2023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12/25/2023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12/25/2023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12/25/2023</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8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1718997"/>
          </a:xfrm>
          <a:prstGeom prst="rect">
            <a:avLst/>
          </a:prstGeom>
          <a:ln>
            <a:noFill/>
          </a:ln>
        </p:spPr>
        <p:txBody>
          <a:bodyPr wrap="square">
            <a:spAutoFit/>
          </a:bodyPr>
          <a:lstStyle/>
          <a:p>
            <a:pPr algn="ctr">
              <a:lnSpc>
                <a:spcPct val="115000"/>
              </a:lnSpc>
            </a:pPr>
            <a:r>
              <a:rPr lang="en-US" sz="4800" b="1" dirty="0">
                <a:solidFill>
                  <a:srgbClr val="204894"/>
                </a:solidFill>
                <a:effectLst/>
                <a:latin typeface="Arial" panose="020B0604020202020204" pitchFamily="34" charset="0"/>
                <a:ea typeface="Times New Roman" panose="02020603050405020304" pitchFamily="18" charset="0"/>
              </a:rPr>
              <a:t>Allergic bronchopulmonary aspergillosis with atopic, non-atopic, and sans asthma – factor analysis</a:t>
            </a:r>
            <a:endParaRPr lang="en-CH" sz="4800" dirty="0">
              <a:solidFill>
                <a:srgbClr val="204894"/>
              </a:solidFill>
              <a:effectLst/>
              <a:latin typeface="Times New Roman" panose="02020603050405020304" pitchFamily="18" charset="0"/>
              <a:ea typeface="Times New Roman" panose="02020603050405020304" pitchFamily="18" charset="0"/>
            </a:endParaRPr>
          </a:p>
          <a:p>
            <a:pPr algn="ctr">
              <a:lnSpc>
                <a:spcPct val="115000"/>
              </a:lnSpc>
            </a:pPr>
            <a:r>
              <a:rPr lang="en-US" sz="4800" dirty="0">
                <a:solidFill>
                  <a:srgbClr val="204894"/>
                </a:solidFill>
                <a:effectLst/>
                <a:latin typeface="Arial" panose="020B0604020202020204" pitchFamily="34" charset="0"/>
                <a:ea typeface="Times New Roman" panose="02020603050405020304" pitchFamily="18" charset="0"/>
              </a:rPr>
              <a:t>Naoki Okada, Yoshiro Yamamoto, Tsuyoshi Oguma, Jun Tanaka, </a:t>
            </a:r>
            <a:r>
              <a:rPr lang="en-US" sz="4800" dirty="0" err="1">
                <a:solidFill>
                  <a:srgbClr val="204894"/>
                </a:solidFill>
                <a:effectLst/>
                <a:latin typeface="Arial" panose="020B0604020202020204" pitchFamily="34" charset="0"/>
                <a:ea typeface="Times New Roman" panose="02020603050405020304" pitchFamily="18" charset="0"/>
              </a:rPr>
              <a:t>Katsuyoshi</a:t>
            </a:r>
            <a:r>
              <a:rPr lang="en-US" sz="4800" dirty="0">
                <a:solidFill>
                  <a:srgbClr val="204894"/>
                </a:solidFill>
                <a:effectLst/>
                <a:latin typeface="Arial" panose="020B0604020202020204" pitchFamily="34" charset="0"/>
                <a:ea typeface="Times New Roman" panose="02020603050405020304" pitchFamily="18" charset="0"/>
              </a:rPr>
              <a:t> Tomomatsu, </a:t>
            </a:r>
            <a:r>
              <a:rPr lang="en-US" sz="4800" dirty="0">
                <a:solidFill>
                  <a:srgbClr val="204894"/>
                </a:solidFill>
                <a:effectLst/>
                <a:latin typeface="Arial" panose="020B0604020202020204" pitchFamily="34" charset="0"/>
                <a:ea typeface="Times New Roman" panose="02020603050405020304" pitchFamily="18" charset="0"/>
                <a:cs typeface="Arial" panose="020B0604020202020204" pitchFamily="34" charset="0"/>
              </a:rPr>
              <a:t>et al.</a:t>
            </a: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76475" y="18269773"/>
            <a:ext cx="20147933" cy="923330"/>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2023; </a:t>
            </a:r>
            <a:r>
              <a:rPr lang="en-US" sz="3600">
                <a:solidFill>
                  <a:srgbClr val="204894"/>
                </a:solidFill>
                <a:latin typeface="Arial" panose="020B0604020202020204" pitchFamily="34" charset="0"/>
                <a:cs typeface="Arial" panose="020B0604020202020204" pitchFamily="34" charset="0"/>
              </a:rPr>
              <a:t>pages: 2933-2943</a:t>
            </a:r>
            <a:endParaRPr lang="en-US" sz="3600" dirty="0">
              <a:solidFill>
                <a:srgbClr val="204894"/>
              </a:solidFill>
              <a:latin typeface="Arial" panose="020B0604020202020204" pitchFamily="34" charset="0"/>
              <a:cs typeface="Arial" panose="020B0604020202020204" pitchFamily="34" charset="0"/>
            </a:endParaRPr>
          </a:p>
          <a:p>
            <a:pPr algn="ctr"/>
            <a:r>
              <a:rPr lang="en-US" sz="1800" b="1" u="sng" dirty="0">
                <a:solidFill>
                  <a:srgbClr val="0000FF"/>
                </a:solidFill>
                <a:effectLst/>
                <a:latin typeface="Open Sans" panose="020B0606030504020204" pitchFamily="34" charset="0"/>
                <a:ea typeface="Times New Roman" panose="02020603050405020304" pitchFamily="18" charset="0"/>
                <a:hlinkClick r:id="rId4"/>
              </a:rPr>
              <a:t>https://doi.org/10.1111/all.15820</a:t>
            </a:r>
            <a:endParaRPr lang="en-CH" sz="1800" dirty="0">
              <a:effectLst/>
              <a:latin typeface="Times New Roman" panose="02020603050405020304" pitchFamily="18" charset="0"/>
              <a:ea typeface="Times New Roman" panose="02020603050405020304" pitchFamily="18" charset="0"/>
            </a:endParaRPr>
          </a:p>
        </p:txBody>
      </p:sp>
      <p:pic>
        <p:nvPicPr>
          <p:cNvPr id="16" name="Picture 15"/>
          <p:cNvPicPr>
            <a:picLocks noChangeAspect="1"/>
          </p:cNvPicPr>
          <p:nvPr/>
        </p:nvPicPr>
        <p:blipFill>
          <a:blip r:embed="rId5"/>
          <a:srcRect/>
          <a:stretch/>
        </p:blipFill>
        <p:spPr>
          <a:xfrm>
            <a:off x="6489263" y="4054246"/>
            <a:ext cx="19875699" cy="13250466"/>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Words>
  <Application>Microsoft Office PowerPoint</Application>
  <PresentationFormat>Custom</PresentationFormat>
  <Paragraphs>15</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allergy</cp:lastModifiedBy>
  <cp:revision>82</cp:revision>
  <cp:lastPrinted>2019-03-05T14:03:58Z</cp:lastPrinted>
  <dcterms:created xsi:type="dcterms:W3CDTF">2019-03-05T14:03:40Z</dcterms:created>
  <dcterms:modified xsi:type="dcterms:W3CDTF">2023-12-26T12:25:15Z</dcterms:modified>
</cp:coreProperties>
</file>