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15" d="100"/>
          <a:sy n="15" d="100"/>
        </p:scale>
        <p:origin x="38" y="110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-859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10/22/2023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This phase 3 DBPCFC examined serum-specific IgG4 and </a:t>
            </a:r>
            <a:r>
              <a:rPr lang="en-US" sz="18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IgE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(whole peanut and components) in the subjects enrolled in PEPITES study.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Among 4-11 years old participants, peanut specific IgG4 levels could distinguish DBV712-treated subjects from placebo-treated subjects.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Month 12 peanut-specific IgG4/</a:t>
            </a:r>
            <a:r>
              <a:rPr lang="en-US" sz="18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IgE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ratio as well as month 12 peanut-specific Ara h 2 levels had moderate predictability for an eliciting dose </a:t>
            </a:r>
            <a:r>
              <a:rPr lang="en-US" sz="1800" u="sng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&gt;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300mg peanut protein.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Abbreviations: AUC, area under the curve; DBPCFC, double-blind placebo-controlled food challenge; DBV712, investigational peanut EPIT; EPIT,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epicutaneous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immunotherapy;</a:t>
            </a:r>
            <a:b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Ig, immunoglobulin; M, month; PEPITES, Efficacy and Safety of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Viaskin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Peanut in Children With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IgE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-Mediated Peanut Allergy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10/22/2023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10/22/2023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10/22/2023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10/22/2023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5709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256846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sz="4800" b="1" dirty="0">
                <a:solidFill>
                  <a:srgbClr val="204894"/>
                </a:solidFill>
                <a:latin typeface="Arial" panose="020B0604020202020204" pitchFamily="34" charset="0"/>
              </a:rPr>
              <a:t>Immune Response Evolution in Peanut </a:t>
            </a:r>
            <a:r>
              <a:rPr lang="en-US" sz="4800" b="1" dirty="0" err="1">
                <a:solidFill>
                  <a:srgbClr val="204894"/>
                </a:solidFill>
                <a:latin typeface="Arial" panose="020B0604020202020204" pitchFamily="34" charset="0"/>
              </a:rPr>
              <a:t>Epicutaneous</a:t>
            </a:r>
            <a:r>
              <a:rPr lang="en-US" sz="4800" b="1" dirty="0">
                <a:solidFill>
                  <a:srgbClr val="204894"/>
                </a:solidFill>
                <a:latin typeface="Arial" panose="020B0604020202020204" pitchFamily="34" charset="0"/>
              </a:rPr>
              <a:t> Immunotherapy</a:t>
            </a:r>
            <a:endParaRPr lang="en-CH" sz="4800" b="1" dirty="0">
              <a:solidFill>
                <a:srgbClr val="204894"/>
              </a:solidFill>
              <a:latin typeface="Arial" panose="020B0604020202020204" pitchFamily="34" charset="0"/>
            </a:endParaRPr>
          </a:p>
          <a:p>
            <a:pPr algn="ctr">
              <a:lnSpc>
                <a:spcPct val="115000"/>
              </a:lnSpc>
            </a:pPr>
            <a:r>
              <a:rPr lang="en-US" sz="4800" b="1" dirty="0">
                <a:solidFill>
                  <a:srgbClr val="204894"/>
                </a:solidFill>
                <a:latin typeface="Arial" panose="020B0604020202020204" pitchFamily="34" charset="0"/>
              </a:rPr>
              <a:t>for Peanut-Allergic Children</a:t>
            </a:r>
            <a:endParaRPr lang="en-CH" sz="4800" b="1" dirty="0">
              <a:solidFill>
                <a:srgbClr val="204894"/>
              </a:solidFill>
              <a:latin typeface="Arial" panose="020B0604020202020204" pitchFamily="34" charset="0"/>
            </a:endParaRPr>
          </a:p>
          <a:p>
            <a:pPr algn="ctr">
              <a:lnSpc>
                <a:spcPct val="115000"/>
              </a:lnSpc>
            </a:pP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Marie </a:t>
            </a:r>
            <a:r>
              <a:rPr lang="en-US" sz="4800" dirty="0" err="1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Bastin</a:t>
            </a: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Warner W. Carr, Carla M. Davis, David M. Fleischer, Jay A. Lieberman,  et al.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2023; </a:t>
            </a:r>
            <a:r>
              <a:rPr lang="en-US" sz="360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pages: 2467-2476</a:t>
            </a:r>
            <a:endParaRPr lang="en-US" sz="3600" dirty="0">
              <a:solidFill>
                <a:srgbClr val="20489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600" b="1" u="sng" dirty="0">
                <a:solidFill>
                  <a:srgbClr val="0563C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hlinkClick r:id="rId4"/>
              </a:rPr>
              <a:t>https://doi.org/10.1111/all.15709</a:t>
            </a:r>
            <a:endParaRPr lang="en-CH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en-CH" sz="3600" b="0" i="0" dirty="0">
              <a:solidFill>
                <a:srgbClr val="204894"/>
              </a:solidFill>
              <a:effectLst/>
              <a:latin typeface="Open Sans" panose="020B0606030504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6489263" y="4054246"/>
            <a:ext cx="19875699" cy="13250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197</Words>
  <Application>Microsoft Office PowerPoint</Application>
  <PresentationFormat>Custom</PresentationFormat>
  <Paragraphs>14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Open Sans</vt:lpstr>
      <vt:lpstr>Symbol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allergy</cp:lastModifiedBy>
  <cp:revision>82</cp:revision>
  <cp:lastPrinted>2019-03-05T14:03:58Z</cp:lastPrinted>
  <dcterms:created xsi:type="dcterms:W3CDTF">2019-03-05T14:03:40Z</dcterms:created>
  <dcterms:modified xsi:type="dcterms:W3CDTF">2023-10-22T20:12:47Z</dcterms:modified>
</cp:coreProperties>
</file>