
<file path=[Content_Types].xml><?xml version="1.0" encoding="utf-8"?>
<Types xmlns="http://schemas.openxmlformats.org/package/2006/content-types">
  <Default Extension="jpeg" ContentType="image/jpeg"/>
  <Default Extension="jp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3"/>
  </p:notesMasterIdLst>
  <p:sldIdLst>
    <p:sldId id="256" r:id="rId2"/>
  </p:sldIdLst>
  <p:sldSz cx="32399288" cy="21599525"/>
  <p:notesSz cx="6858000" cy="9144000"/>
  <p:defaultTextStyle>
    <a:defPPr>
      <a:defRPr lang="en-US"/>
    </a:defPPr>
    <a:lvl1pPr marL="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5102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040" userDrawn="1">
          <p15:clr>
            <a:srgbClr val="A4A3A4"/>
          </p15:clr>
        </p15:guide>
        <p15:guide id="2" pos="16600" userDrawn="1">
          <p15:clr>
            <a:srgbClr val="A4A3A4"/>
          </p15:clr>
        </p15:guide>
        <p15:guide id="3" pos="4058" userDrawn="1">
          <p15:clr>
            <a:srgbClr val="A4A3A4"/>
          </p15:clr>
        </p15:guide>
        <p15:guide id="5" orient="horz" pos="11316" userDrawn="1">
          <p15:clr>
            <a:srgbClr val="A4A3A4"/>
          </p15:clr>
        </p15:guide>
        <p15:guide id="6" orient="horz" pos="294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0489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33"/>
    <p:restoredTop sz="72500"/>
  </p:normalViewPr>
  <p:slideViewPr>
    <p:cSldViewPr snapToGrid="0" snapToObjects="1">
      <p:cViewPr varScale="1">
        <p:scale>
          <a:sx n="15" d="100"/>
          <a:sy n="15" d="100"/>
        </p:scale>
        <p:origin x="38" y="202"/>
      </p:cViewPr>
      <p:guideLst>
        <p:guide orient="horz" pos="13040"/>
        <p:guide pos="16600"/>
        <p:guide pos="4058"/>
        <p:guide orient="horz" pos="11316"/>
        <p:guide orient="horz" pos="2947"/>
      </p:guideLst>
    </p:cSldViewPr>
  </p:slideViewPr>
  <p:notesTextViewPr>
    <p:cViewPr>
      <p:scale>
        <a:sx n="1" d="1"/>
        <a:sy n="1" d="1"/>
      </p:scale>
      <p:origin x="0" y="-235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A143B38-A5B5-D348-81CC-B4F3AA0B5831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14425" y="1143000"/>
            <a:ext cx="462915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9ECD01-C766-A442-8C5A-9860FA5D6AE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900166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1pPr>
    <a:lvl2pPr marL="1295933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2pPr>
    <a:lvl3pPr marL="25918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3pPr>
    <a:lvl4pPr marL="38878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4pPr>
    <a:lvl5pPr marL="51837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5pPr>
    <a:lvl6pPr marL="64796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6pPr>
    <a:lvl7pPr marL="7775600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7pPr>
    <a:lvl8pPr marL="9071534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8pPr>
    <a:lvl9pPr marL="10367467" algn="l" defTabSz="2591867" rtl="0" eaLnBrk="1" latinLnBrk="0" hangingPunct="1">
      <a:defRPr sz="3401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 algn="just">
              <a:buFont typeface="Arial" panose="020B0604020202020204" pitchFamily="34" charset="0"/>
              <a:buNone/>
            </a:pPr>
            <a:r>
              <a:rPr lang="en-US" b="1" dirty="0">
                <a:solidFill>
                  <a:srgbClr val="204894"/>
                </a:solidFill>
              </a:rPr>
              <a:t>HIGHLIGHTS</a:t>
            </a:r>
          </a:p>
          <a:p>
            <a:pPr marL="0" indent="0" algn="just">
              <a:buFont typeface="Arial" panose="020B0604020202020204" pitchFamily="34" charset="0"/>
              <a:buNone/>
            </a:pPr>
            <a:endParaRPr lang="en-US" b="1" dirty="0">
              <a:solidFill>
                <a:srgbClr val="204894"/>
              </a:solidFill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Household laundry detergents led to reduced electrical impedance, indicating impaired skin barrier.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RNA-seq and targeted multiplex protein analyses in skin biopsy demonstrated that laundry detergents disrupted several major pathways involved in the skin barrier and induced inflammation.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lvl="0" indent="-342900" algn="just">
              <a:lnSpc>
                <a:spcPct val="200000"/>
              </a:lnSpc>
              <a:spcAft>
                <a:spcPts val="800"/>
              </a:spcAft>
              <a:buFont typeface="Symbol" panose="05050102010706020507" pitchFamily="18" charset="2"/>
              <a:buChar char=""/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Laundry detergents and SDS caused barrier damage in </a:t>
            </a:r>
            <a:r>
              <a:rPr lang="en-US" sz="1800" i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ex-vivo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human skin.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indent="180340" algn="just">
              <a:lnSpc>
                <a:spcPct val="115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115000"/>
              </a:lnSpc>
              <a:spcAft>
                <a:spcPts val="800"/>
              </a:spcAft>
            </a:pP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 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just">
              <a:lnSpc>
                <a:spcPct val="200000"/>
              </a:lnSpc>
              <a:spcAft>
                <a:spcPts val="800"/>
              </a:spcAft>
            </a:pP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Abbreviations:</a:t>
            </a:r>
            <a:r>
              <a:rPr lang="en-US" sz="1800" b="1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ACVRL1, activin A receptor like type; CCL, C-C motif chemokine ligand; CLSTN2, calsyntenin-2; CNTN1, contactin-1; EPCAM, epithelial cell adhesion molecule; FASTL3, </a:t>
            </a:r>
            <a:r>
              <a:rPr lang="en-US" sz="1800" dirty="0" err="1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follistatin</a:t>
            </a:r>
            <a:r>
              <a:rPr lang="en-US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-related protein 3; IL1B, interleukin 1 beta; IL6, interleukin 6; PBS, phosphate-buffered saline; RNA-seq, RNA sequencing; SDS, sodium dodecyl sulfate.</a:t>
            </a:r>
            <a:endParaRPr lang="en-CH" sz="18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endParaRPr lang="en-US" sz="3401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B9ECD01-C766-A442-8C5A-9860FA5D6AEC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55892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29947" y="3534924"/>
            <a:ext cx="27539395" cy="7519835"/>
          </a:xfrm>
        </p:spPr>
        <p:txBody>
          <a:bodyPr anchor="b"/>
          <a:lstStyle>
            <a:lvl1pPr algn="ctr"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049911" y="11344752"/>
            <a:ext cx="24299466" cy="5214884"/>
          </a:xfrm>
        </p:spPr>
        <p:txBody>
          <a:bodyPr/>
          <a:lstStyle>
            <a:lvl1pPr marL="0" indent="0" algn="ctr">
              <a:buNone/>
              <a:defRPr sz="7559"/>
            </a:lvl1pPr>
            <a:lvl2pPr marL="1439951" indent="0" algn="ctr">
              <a:buNone/>
              <a:defRPr sz="6299"/>
            </a:lvl2pPr>
            <a:lvl3pPr marL="2879903" indent="0" algn="ctr">
              <a:buNone/>
              <a:defRPr sz="5669"/>
            </a:lvl3pPr>
            <a:lvl4pPr marL="4319854" indent="0" algn="ctr">
              <a:buNone/>
              <a:defRPr sz="5039"/>
            </a:lvl4pPr>
            <a:lvl5pPr marL="5759806" indent="0" algn="ctr">
              <a:buNone/>
              <a:defRPr sz="5039"/>
            </a:lvl5pPr>
            <a:lvl6pPr marL="7199757" indent="0" algn="ctr">
              <a:buNone/>
              <a:defRPr sz="5039"/>
            </a:lvl6pPr>
            <a:lvl7pPr marL="8639708" indent="0" algn="ctr">
              <a:buNone/>
              <a:defRPr sz="5039"/>
            </a:lvl7pPr>
            <a:lvl8pPr marL="10079660" indent="0" algn="ctr">
              <a:buNone/>
              <a:defRPr sz="5039"/>
            </a:lvl8pPr>
            <a:lvl9pPr marL="11519611" indent="0" algn="ctr">
              <a:buNone/>
              <a:defRPr sz="5039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68604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176401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185742" y="1149975"/>
            <a:ext cx="6986096" cy="1830459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27453" y="1149975"/>
            <a:ext cx="20553298" cy="18304599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02084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505687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10578" y="5384888"/>
            <a:ext cx="27944386" cy="8984801"/>
          </a:xfrm>
        </p:spPr>
        <p:txBody>
          <a:bodyPr anchor="b"/>
          <a:lstStyle>
            <a:lvl1pPr>
              <a:defRPr sz="18897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10578" y="14454688"/>
            <a:ext cx="27944386" cy="4724895"/>
          </a:xfrm>
        </p:spPr>
        <p:txBody>
          <a:bodyPr/>
          <a:lstStyle>
            <a:lvl1pPr marL="0" indent="0">
              <a:buNone/>
              <a:defRPr sz="7559">
                <a:solidFill>
                  <a:schemeClr val="tx1"/>
                </a:solidFill>
              </a:defRPr>
            </a:lvl1pPr>
            <a:lvl2pPr marL="1439951" indent="0">
              <a:buNone/>
              <a:defRPr sz="6299">
                <a:solidFill>
                  <a:schemeClr val="tx1">
                    <a:tint val="75000"/>
                  </a:schemeClr>
                </a:solidFill>
              </a:defRPr>
            </a:lvl2pPr>
            <a:lvl3pPr marL="2879903" indent="0">
              <a:buNone/>
              <a:defRPr sz="5669">
                <a:solidFill>
                  <a:schemeClr val="tx1">
                    <a:tint val="75000"/>
                  </a:schemeClr>
                </a:solidFill>
              </a:defRPr>
            </a:lvl3pPr>
            <a:lvl4pPr marL="4319854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4pPr>
            <a:lvl5pPr marL="5759806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5pPr>
            <a:lvl6pPr marL="7199757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6pPr>
            <a:lvl7pPr marL="8639708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7pPr>
            <a:lvl8pPr marL="10079660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8pPr>
            <a:lvl9pPr marL="11519611" indent="0">
              <a:buNone/>
              <a:defRPr sz="5039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0283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27451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02140" y="5749874"/>
            <a:ext cx="13769697" cy="13704700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3844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149979"/>
            <a:ext cx="27944386" cy="417491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675" y="5294885"/>
            <a:ext cx="13706415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31675" y="7889827"/>
            <a:ext cx="13706415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6402142" y="5294885"/>
            <a:ext cx="13773917" cy="2594941"/>
          </a:xfrm>
        </p:spPr>
        <p:txBody>
          <a:bodyPr anchor="b"/>
          <a:lstStyle>
            <a:lvl1pPr marL="0" indent="0">
              <a:buNone/>
              <a:defRPr sz="7559" b="1"/>
            </a:lvl1pPr>
            <a:lvl2pPr marL="1439951" indent="0">
              <a:buNone/>
              <a:defRPr sz="6299" b="1"/>
            </a:lvl2pPr>
            <a:lvl3pPr marL="2879903" indent="0">
              <a:buNone/>
              <a:defRPr sz="5669" b="1"/>
            </a:lvl3pPr>
            <a:lvl4pPr marL="4319854" indent="0">
              <a:buNone/>
              <a:defRPr sz="5039" b="1"/>
            </a:lvl4pPr>
            <a:lvl5pPr marL="5759806" indent="0">
              <a:buNone/>
              <a:defRPr sz="5039" b="1"/>
            </a:lvl5pPr>
            <a:lvl6pPr marL="7199757" indent="0">
              <a:buNone/>
              <a:defRPr sz="5039" b="1"/>
            </a:lvl6pPr>
            <a:lvl7pPr marL="8639708" indent="0">
              <a:buNone/>
              <a:defRPr sz="5039" b="1"/>
            </a:lvl7pPr>
            <a:lvl8pPr marL="10079660" indent="0">
              <a:buNone/>
              <a:defRPr sz="5039" b="1"/>
            </a:lvl8pPr>
            <a:lvl9pPr marL="11519611" indent="0">
              <a:buNone/>
              <a:defRPr sz="5039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02142" y="7889827"/>
            <a:ext cx="13773917" cy="11604746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8164587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83358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21077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773917" y="3109937"/>
            <a:ext cx="16402140" cy="15349662"/>
          </a:xfrm>
        </p:spPr>
        <p:txBody>
          <a:bodyPr/>
          <a:lstStyle>
            <a:lvl1pPr>
              <a:defRPr sz="10078"/>
            </a:lvl1pPr>
            <a:lvl2pPr>
              <a:defRPr sz="8819"/>
            </a:lvl2pPr>
            <a:lvl3pPr>
              <a:defRPr sz="7559"/>
            </a:lvl3pPr>
            <a:lvl4pPr>
              <a:defRPr sz="6299"/>
            </a:lvl4pPr>
            <a:lvl5pPr>
              <a:defRPr sz="6299"/>
            </a:lvl5pPr>
            <a:lvl6pPr>
              <a:defRPr sz="6299"/>
            </a:lvl6pPr>
            <a:lvl7pPr>
              <a:defRPr sz="6299"/>
            </a:lvl7pPr>
            <a:lvl8pPr>
              <a:defRPr sz="6299"/>
            </a:lvl8pPr>
            <a:lvl9pPr>
              <a:defRPr sz="62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58126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31671" y="1439968"/>
            <a:ext cx="10449614" cy="5039889"/>
          </a:xfrm>
        </p:spPr>
        <p:txBody>
          <a:bodyPr anchor="b"/>
          <a:lstStyle>
            <a:lvl1pPr>
              <a:defRPr sz="10078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3773917" y="3109937"/>
            <a:ext cx="16402140" cy="15349662"/>
          </a:xfrm>
        </p:spPr>
        <p:txBody>
          <a:bodyPr anchor="t"/>
          <a:lstStyle>
            <a:lvl1pPr marL="0" indent="0">
              <a:buNone/>
              <a:defRPr sz="10078"/>
            </a:lvl1pPr>
            <a:lvl2pPr marL="1439951" indent="0">
              <a:buNone/>
              <a:defRPr sz="8819"/>
            </a:lvl2pPr>
            <a:lvl3pPr marL="2879903" indent="0">
              <a:buNone/>
              <a:defRPr sz="7559"/>
            </a:lvl3pPr>
            <a:lvl4pPr marL="4319854" indent="0">
              <a:buNone/>
              <a:defRPr sz="6299"/>
            </a:lvl4pPr>
            <a:lvl5pPr marL="5759806" indent="0">
              <a:buNone/>
              <a:defRPr sz="6299"/>
            </a:lvl5pPr>
            <a:lvl6pPr marL="7199757" indent="0">
              <a:buNone/>
              <a:defRPr sz="6299"/>
            </a:lvl6pPr>
            <a:lvl7pPr marL="8639708" indent="0">
              <a:buNone/>
              <a:defRPr sz="6299"/>
            </a:lvl7pPr>
            <a:lvl8pPr marL="10079660" indent="0">
              <a:buNone/>
              <a:defRPr sz="6299"/>
            </a:lvl8pPr>
            <a:lvl9pPr marL="11519611" indent="0">
              <a:buNone/>
              <a:defRPr sz="62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31671" y="6479857"/>
            <a:ext cx="10449614" cy="12004738"/>
          </a:xfrm>
        </p:spPr>
        <p:txBody>
          <a:bodyPr/>
          <a:lstStyle>
            <a:lvl1pPr marL="0" indent="0">
              <a:buNone/>
              <a:defRPr sz="5039"/>
            </a:lvl1pPr>
            <a:lvl2pPr marL="1439951" indent="0">
              <a:buNone/>
              <a:defRPr sz="4409"/>
            </a:lvl2pPr>
            <a:lvl3pPr marL="2879903" indent="0">
              <a:buNone/>
              <a:defRPr sz="3779"/>
            </a:lvl3pPr>
            <a:lvl4pPr marL="4319854" indent="0">
              <a:buNone/>
              <a:defRPr sz="3150"/>
            </a:lvl4pPr>
            <a:lvl5pPr marL="5759806" indent="0">
              <a:buNone/>
              <a:defRPr sz="3150"/>
            </a:lvl5pPr>
            <a:lvl6pPr marL="7199757" indent="0">
              <a:buNone/>
              <a:defRPr sz="3150"/>
            </a:lvl6pPr>
            <a:lvl7pPr marL="8639708" indent="0">
              <a:buNone/>
              <a:defRPr sz="3150"/>
            </a:lvl7pPr>
            <a:lvl8pPr marL="10079660" indent="0">
              <a:buNone/>
              <a:defRPr sz="3150"/>
            </a:lvl8pPr>
            <a:lvl9pPr marL="11519611" indent="0">
              <a:buNone/>
              <a:defRPr sz="31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8557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27451" y="1149979"/>
            <a:ext cx="27944386" cy="417491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27451" y="5749874"/>
            <a:ext cx="27944386" cy="137047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227451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03325A9-DA85-5F43-AEBB-17DC52B3D452}" type="datetimeFigureOut">
              <a:rPr lang="en-US" smtClean="0"/>
              <a:t>1/11/2024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732264" y="20019564"/>
            <a:ext cx="1093476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81997" y="20019564"/>
            <a:ext cx="7289840" cy="11499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3779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8B72726-D5C5-6B40-98DB-ED103EB488F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77502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2879903" rtl="0" eaLnBrk="1" latinLnBrk="0" hangingPunct="1">
        <a:lnSpc>
          <a:spcPct val="90000"/>
        </a:lnSpc>
        <a:spcBef>
          <a:spcPct val="0"/>
        </a:spcBef>
        <a:buNone/>
        <a:defRPr sz="13858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719976" indent="-719976" algn="l" defTabSz="2879903" rtl="0" eaLnBrk="1" latinLnBrk="0" hangingPunct="1">
        <a:lnSpc>
          <a:spcPct val="90000"/>
        </a:lnSpc>
        <a:spcBef>
          <a:spcPts val="3150"/>
        </a:spcBef>
        <a:buFont typeface="Arial" panose="020B0604020202020204" pitchFamily="34" charset="0"/>
        <a:buChar char="•"/>
        <a:defRPr sz="8819" kern="1200">
          <a:solidFill>
            <a:schemeClr val="tx1"/>
          </a:solidFill>
          <a:latin typeface="+mn-lt"/>
          <a:ea typeface="+mn-ea"/>
          <a:cs typeface="+mn-cs"/>
        </a:defRPr>
      </a:lvl1pPr>
      <a:lvl2pPr marL="215992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7559" kern="1200">
          <a:solidFill>
            <a:schemeClr val="tx1"/>
          </a:solidFill>
          <a:latin typeface="+mn-lt"/>
          <a:ea typeface="+mn-ea"/>
          <a:cs typeface="+mn-cs"/>
        </a:defRPr>
      </a:lvl2pPr>
      <a:lvl3pPr marL="3599879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6299" kern="1200">
          <a:solidFill>
            <a:schemeClr val="tx1"/>
          </a:solidFill>
          <a:latin typeface="+mn-lt"/>
          <a:ea typeface="+mn-ea"/>
          <a:cs typeface="+mn-cs"/>
        </a:defRPr>
      </a:lvl3pPr>
      <a:lvl4pPr marL="5039830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6479781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919733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9359684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799636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2239587" indent="-719976" algn="l" defTabSz="2879903" rtl="0" eaLnBrk="1" latinLnBrk="0" hangingPunct="1">
        <a:lnSpc>
          <a:spcPct val="90000"/>
        </a:lnSpc>
        <a:spcBef>
          <a:spcPts val="1575"/>
        </a:spcBef>
        <a:buFont typeface="Arial" panose="020B0604020202020204" pitchFamily="34" charset="0"/>
        <a:buChar char="•"/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1pPr>
      <a:lvl2pPr marL="143995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2pPr>
      <a:lvl3pPr marL="2879903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3pPr>
      <a:lvl4pPr marL="4319854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4pPr>
      <a:lvl5pPr marL="5759806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5pPr>
      <a:lvl6pPr marL="7199757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6pPr>
      <a:lvl7pPr marL="8639708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7pPr>
      <a:lvl8pPr marL="10079660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8pPr>
      <a:lvl9pPr marL="11519611" algn="l" defTabSz="2879903" rtl="0" eaLnBrk="1" latinLnBrk="0" hangingPunct="1">
        <a:defRPr sz="5669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.jpg"/><Relationship Id="rId4" Type="http://schemas.openxmlformats.org/officeDocument/2006/relationships/hyperlink" Target="https://doi.org/10.1111/all.15891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1247F3B-AFDE-D84C-B3F7-2458C471E76C}"/>
              </a:ext>
            </a:extLst>
          </p:cNvPr>
          <p:cNvSpPr/>
          <p:nvPr/>
        </p:nvSpPr>
        <p:spPr>
          <a:xfrm>
            <a:off x="9029474" y="20682551"/>
            <a:ext cx="232355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8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© 2019 EAACI and John Wiley and Sons A/S. Published by John Wiley and Sons Ltd.</a:t>
            </a:r>
            <a:endParaRPr lang="en-US" sz="10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B003E36D-4A87-5A42-A292-5F0A851C408E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-1" t="3911" r="56231" b="16260"/>
          <a:stretch/>
        </p:blipFill>
        <p:spPr>
          <a:xfrm>
            <a:off x="0" y="19587275"/>
            <a:ext cx="9029474" cy="1537413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54EA7365-D93A-E04E-BDE3-2E4B43CB1674}"/>
              </a:ext>
            </a:extLst>
          </p:cNvPr>
          <p:cNvSpPr/>
          <p:nvPr/>
        </p:nvSpPr>
        <p:spPr>
          <a:xfrm>
            <a:off x="0" y="21396960"/>
            <a:ext cx="32399288" cy="255994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A838707-6378-5841-8DB8-4ADF7D522E3B}"/>
              </a:ext>
            </a:extLst>
          </p:cNvPr>
          <p:cNvSpPr/>
          <p:nvPr/>
        </p:nvSpPr>
        <p:spPr>
          <a:xfrm>
            <a:off x="-1" y="21177542"/>
            <a:ext cx="32399288" cy="113711"/>
          </a:xfrm>
          <a:prstGeom prst="rect">
            <a:avLst/>
          </a:prstGeom>
          <a:solidFill>
            <a:srgbClr val="20489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CDFF6694-04C9-8E48-ABE1-DA48EF9C3762}"/>
              </a:ext>
            </a:extLst>
          </p:cNvPr>
          <p:cNvSpPr/>
          <p:nvPr/>
        </p:nvSpPr>
        <p:spPr>
          <a:xfrm>
            <a:off x="683418" y="823848"/>
            <a:ext cx="31032449" cy="2583336"/>
          </a:xfrm>
          <a:prstGeom prst="rect">
            <a:avLst/>
          </a:prstGeom>
          <a:ln>
            <a:noFill/>
          </a:ln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en-CH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Household laundry detergents disrupt barrier integrity and induce inflammation</a:t>
            </a:r>
            <a:br>
              <a:rPr lang="en-CH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CH" sz="4800" b="1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in mouse and human skin</a:t>
            </a:r>
            <a:endParaRPr lang="en-CH" sz="4800" dirty="0">
              <a:solidFill>
                <a:srgbClr val="204894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</a:pPr>
            <a:r>
              <a:rPr lang="it-IT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Arturo O. Rinaldi,  </a:t>
            </a:r>
            <a:r>
              <a:rPr lang="it-IT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Manru</a:t>
            </a:r>
            <a:r>
              <a:rPr lang="it-IT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 Li,  Elena Barletta,  Paolo D'Avino,  Duygu </a:t>
            </a:r>
            <a:r>
              <a:rPr lang="it-IT" sz="4800" b="0" i="0" dirty="0" err="1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Yazici</a:t>
            </a:r>
            <a:r>
              <a:rPr lang="it-IT" sz="4800" b="0" i="0" dirty="0">
                <a:solidFill>
                  <a:srgbClr val="204894"/>
                </a:solidFill>
                <a:effectLst/>
                <a:latin typeface="Open Sans" panose="020B0606030504020204" pitchFamily="34" charset="0"/>
              </a:rPr>
              <a:t>,   </a:t>
            </a:r>
            <a:r>
              <a:rPr lang="en-US" sz="4800" dirty="0">
                <a:solidFill>
                  <a:srgbClr val="204894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Arial" panose="020B0604020202020204" pitchFamily="34" charset="0"/>
              </a:rPr>
              <a:t>,et al.</a:t>
            </a:r>
            <a:endParaRPr lang="en-US" sz="4800" dirty="0">
              <a:solidFill>
                <a:srgbClr val="204894"/>
              </a:solidFill>
              <a:latin typeface="Arial" panose="020B0604020202020204" pitchFamily="34" charset="0"/>
              <a:ea typeface="Apple Symbols" panose="02000000000000000000" pitchFamily="2" charset="-79"/>
              <a:cs typeface="Arial" panose="020B0604020202020204" pitchFamily="34" charset="0"/>
            </a:endParaRPr>
          </a:p>
        </p:txBody>
      </p:sp>
      <p:sp>
        <p:nvSpPr>
          <p:cNvPr id="2" name="Rectangle 1">
            <a:extLst>
              <a:ext uri="{FF2B5EF4-FFF2-40B4-BE49-F238E27FC236}">
                <a16:creationId xmlns:a16="http://schemas.microsoft.com/office/drawing/2014/main" id="{D6C44DA0-6EA1-3C49-80E6-A967F6AD1E69}"/>
              </a:ext>
            </a:extLst>
          </p:cNvPr>
          <p:cNvSpPr/>
          <p:nvPr/>
        </p:nvSpPr>
        <p:spPr>
          <a:xfrm>
            <a:off x="6125675" y="18269773"/>
            <a:ext cx="2014793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600" i="1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Allergy</a:t>
            </a:r>
            <a:r>
              <a:rPr lang="en-US" sz="3600" dirty="0">
                <a:solidFill>
                  <a:srgbClr val="20489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  2024; pages:128-141</a:t>
            </a:r>
          </a:p>
          <a:p>
            <a:pPr algn="ctr"/>
            <a:r>
              <a:rPr lang="en-US" sz="3600" b="1" i="0" u="none" strike="noStrike" dirty="0">
                <a:effectLst/>
                <a:latin typeface="Open Sans" panose="020B0606030504020204" pitchFamily="34" charset="0"/>
                <a:hlinkClick r:id="rId4"/>
              </a:rPr>
              <a:t>https://doi.org/10.1111/all.15891</a:t>
            </a:r>
            <a:endParaRPr lang="en-CH" sz="3600" b="0" i="0" dirty="0">
              <a:solidFill>
                <a:srgbClr val="204894"/>
              </a:solidFill>
              <a:effectLst/>
              <a:latin typeface="Open Sans" panose="020B0606030504020204" pitchFamily="34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6489263" y="4054246"/>
            <a:ext cx="19875699" cy="132504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69033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0</TotalTime>
  <Words>195</Words>
  <Application>Microsoft Office PowerPoint</Application>
  <PresentationFormat>Custom</PresentationFormat>
  <Paragraphs>14</Paragraphs>
  <Slides>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7" baseType="lpstr">
      <vt:lpstr>Arial</vt:lpstr>
      <vt:lpstr>Calibri</vt:lpstr>
      <vt:lpstr>Calibri Light</vt:lpstr>
      <vt:lpstr>Open Sans</vt:lpstr>
      <vt:lpstr>Symbol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Anna Globinska</dc:creator>
  <cp:lastModifiedBy>allergy</cp:lastModifiedBy>
  <cp:revision>86</cp:revision>
  <cp:lastPrinted>2019-03-05T14:03:58Z</cp:lastPrinted>
  <dcterms:created xsi:type="dcterms:W3CDTF">2019-03-05T14:03:40Z</dcterms:created>
  <dcterms:modified xsi:type="dcterms:W3CDTF">2024-01-11T20:01:34Z</dcterms:modified>
</cp:coreProperties>
</file>