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399288" cy="21599525"/>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0" userDrawn="1">
          <p15:clr>
            <a:srgbClr val="A4A3A4"/>
          </p15:clr>
        </p15:guide>
        <p15:guide id="2" pos="16600" userDrawn="1">
          <p15:clr>
            <a:srgbClr val="A4A3A4"/>
          </p15:clr>
        </p15:guide>
        <p15:guide id="3" pos="4058" userDrawn="1">
          <p15:clr>
            <a:srgbClr val="A4A3A4"/>
          </p15:clr>
        </p15:guide>
        <p15:guide id="5" orient="horz" pos="11316" userDrawn="1">
          <p15:clr>
            <a:srgbClr val="A4A3A4"/>
          </p15:clr>
        </p15:guide>
        <p15:guide id="6" orient="horz"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2500"/>
  </p:normalViewPr>
  <p:slideViewPr>
    <p:cSldViewPr snapToGrid="0" snapToObjects="1">
      <p:cViewPr varScale="1">
        <p:scale>
          <a:sx n="14" d="100"/>
          <a:sy n="14" d="100"/>
        </p:scale>
        <p:origin x="173" y="173"/>
      </p:cViewPr>
      <p:guideLst>
        <p:guide orient="horz" pos="13040"/>
        <p:guide pos="16600"/>
        <p:guide pos="4058"/>
        <p:guide orient="horz" pos="11316"/>
        <p:guide orient="horz" pos="29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43B38-A5B5-D348-81CC-B4F3AA0B5831}" type="datetimeFigureOut">
              <a:rPr lang="en-US" smtClean="0"/>
              <a:t>6/7/2024</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CD01-C766-A442-8C5A-9860FA5D6AEC}" type="slidenum">
              <a:rPr lang="en-US" smtClean="0"/>
              <a:t>‹#›</a:t>
            </a:fld>
            <a:endParaRPr lang="en-US"/>
          </a:p>
        </p:txBody>
      </p:sp>
    </p:spTree>
    <p:extLst>
      <p:ext uri="{BB962C8B-B14F-4D97-AF65-F5344CB8AC3E}">
        <p14:creationId xmlns:p14="http://schemas.microsoft.com/office/powerpoint/2010/main" val="1759001665"/>
      </p:ext>
    </p:extLst>
  </p:cSld>
  <p:clrMap bg1="lt1" tx1="dk1" bg2="lt2" tx2="dk2" accent1="accent1" accent2="accent2" accent3="accent3" accent4="accent4" accent5="accent5" accent6="accent6" hlink="hlink" folHlink="folHlink"/>
  <p:notesStyle>
    <a:lvl1pPr marL="0" algn="l" defTabSz="2591867" rtl="0" eaLnBrk="1" latinLnBrk="0" hangingPunct="1">
      <a:defRPr sz="3401" kern="1200">
        <a:solidFill>
          <a:schemeClr val="tx1"/>
        </a:solidFill>
        <a:latin typeface="+mn-lt"/>
        <a:ea typeface="+mn-ea"/>
        <a:cs typeface="+mn-cs"/>
      </a:defRPr>
    </a:lvl1pPr>
    <a:lvl2pPr marL="1295933" algn="l" defTabSz="2591867" rtl="0" eaLnBrk="1" latinLnBrk="0" hangingPunct="1">
      <a:defRPr sz="3401" kern="1200">
        <a:solidFill>
          <a:schemeClr val="tx1"/>
        </a:solidFill>
        <a:latin typeface="+mn-lt"/>
        <a:ea typeface="+mn-ea"/>
        <a:cs typeface="+mn-cs"/>
      </a:defRPr>
    </a:lvl2pPr>
    <a:lvl3pPr marL="2591867" algn="l" defTabSz="2591867" rtl="0" eaLnBrk="1" latinLnBrk="0" hangingPunct="1">
      <a:defRPr sz="3401" kern="1200">
        <a:solidFill>
          <a:schemeClr val="tx1"/>
        </a:solidFill>
        <a:latin typeface="+mn-lt"/>
        <a:ea typeface="+mn-ea"/>
        <a:cs typeface="+mn-cs"/>
      </a:defRPr>
    </a:lvl3pPr>
    <a:lvl4pPr marL="3887800" algn="l" defTabSz="2591867" rtl="0" eaLnBrk="1" latinLnBrk="0" hangingPunct="1">
      <a:defRPr sz="3401" kern="1200">
        <a:solidFill>
          <a:schemeClr val="tx1"/>
        </a:solidFill>
        <a:latin typeface="+mn-lt"/>
        <a:ea typeface="+mn-ea"/>
        <a:cs typeface="+mn-cs"/>
      </a:defRPr>
    </a:lvl4pPr>
    <a:lvl5pPr marL="5183734" algn="l" defTabSz="2591867" rtl="0" eaLnBrk="1" latinLnBrk="0" hangingPunct="1">
      <a:defRPr sz="3401" kern="1200">
        <a:solidFill>
          <a:schemeClr val="tx1"/>
        </a:solidFill>
        <a:latin typeface="+mn-lt"/>
        <a:ea typeface="+mn-ea"/>
        <a:cs typeface="+mn-cs"/>
      </a:defRPr>
    </a:lvl5pPr>
    <a:lvl6pPr marL="6479667" algn="l" defTabSz="2591867" rtl="0" eaLnBrk="1" latinLnBrk="0" hangingPunct="1">
      <a:defRPr sz="3401" kern="1200">
        <a:solidFill>
          <a:schemeClr val="tx1"/>
        </a:solidFill>
        <a:latin typeface="+mn-lt"/>
        <a:ea typeface="+mn-ea"/>
        <a:cs typeface="+mn-cs"/>
      </a:defRPr>
    </a:lvl6pPr>
    <a:lvl7pPr marL="7775600" algn="l" defTabSz="2591867" rtl="0" eaLnBrk="1" latinLnBrk="0" hangingPunct="1">
      <a:defRPr sz="3401" kern="1200">
        <a:solidFill>
          <a:schemeClr val="tx1"/>
        </a:solidFill>
        <a:latin typeface="+mn-lt"/>
        <a:ea typeface="+mn-ea"/>
        <a:cs typeface="+mn-cs"/>
      </a:defRPr>
    </a:lvl7pPr>
    <a:lvl8pPr marL="9071534" algn="l" defTabSz="2591867" rtl="0" eaLnBrk="1" latinLnBrk="0" hangingPunct="1">
      <a:defRPr sz="3401" kern="1200">
        <a:solidFill>
          <a:schemeClr val="tx1"/>
        </a:solidFill>
        <a:latin typeface="+mn-lt"/>
        <a:ea typeface="+mn-ea"/>
        <a:cs typeface="+mn-cs"/>
      </a:defRPr>
    </a:lvl8pPr>
    <a:lvl9pPr marL="10367467" algn="l" defTabSz="2591867" rtl="0" eaLnBrk="1" latinLnBrk="0" hangingPunct="1">
      <a:defRPr sz="3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dirty="0">
                <a:solidFill>
                  <a:srgbClr val="204894"/>
                </a:solidFill>
              </a:rPr>
              <a:t>HIGHLIGHTS</a:t>
            </a:r>
          </a:p>
          <a:p>
            <a:pPr marL="0" indent="0" algn="just">
              <a:buFont typeface="Arial" panose="020B0604020202020204" pitchFamily="34" charset="0"/>
              <a:buNone/>
            </a:pPr>
            <a:endParaRPr lang="en-US" b="1" dirty="0">
              <a:solidFill>
                <a:srgbClr val="204894"/>
              </a:solidFill>
            </a:endParaRPr>
          </a:p>
          <a:p>
            <a:r>
              <a:rPr lang="en-US" sz="3401" kern="1200" dirty="0">
                <a:solidFill>
                  <a:schemeClr val="tx1"/>
                </a:solidFill>
                <a:effectLst/>
                <a:latin typeface="+mn-lt"/>
                <a:ea typeface="+mn-ea"/>
                <a:cs typeface="+mn-cs"/>
              </a:rPr>
              <a:t>• Using RNA-seq profiling, we characterized the normal-appearing skin of children with moderate allergic asthma and severe allergic asthma in comparison to healthy controls.Tape-strips of normal appearing skin from children with moderate allergic asthma and severe allergic asthma depict dysregulation of genes associated with epithelial barrier, lung extracellular milieu and correlate with asthma severity.</a:t>
            </a:r>
          </a:p>
          <a:p>
            <a:r>
              <a:rPr lang="en-US" sz="3401" kern="1200" dirty="0">
                <a:solidFill>
                  <a:schemeClr val="tx1"/>
                </a:solidFill>
                <a:effectLst/>
                <a:latin typeface="+mn-lt"/>
                <a:ea typeface="+mn-ea"/>
                <a:cs typeface="+mn-cs"/>
              </a:rPr>
              <a:t>• A two-gene classifier, TSSC4 and FAM212B, differentiate asthmatic children from HCs with 100% accuracy.
.</a:t>
            </a:r>
          </a:p>
          <a:p>
            <a:endParaRPr lang="en-US" sz="3401" kern="1200" dirty="0">
              <a:solidFill>
                <a:schemeClr val="tx1"/>
              </a:solidFill>
              <a:effectLst/>
              <a:latin typeface="+mn-lt"/>
              <a:ea typeface="+mn-ea"/>
              <a:cs typeface="+mn-cs"/>
            </a:endParaRPr>
          </a:p>
          <a:p>
            <a:endParaRPr lang="en-US" sz="3401" kern="1200" dirty="0">
              <a:solidFill>
                <a:schemeClr val="tx1"/>
              </a:solidFill>
              <a:effectLst/>
              <a:latin typeface="+mn-lt"/>
              <a:ea typeface="+mn-ea"/>
              <a:cs typeface="+mn-cs"/>
            </a:endParaRPr>
          </a:p>
          <a:p>
            <a:endParaRPr lang="en-US" sz="340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9ECD01-C766-A442-8C5A-9860FA5D6AEC}" type="slidenum">
              <a:rPr lang="en-US" smtClean="0"/>
              <a:t>1</a:t>
            </a:fld>
            <a:endParaRPr lang="en-US"/>
          </a:p>
        </p:txBody>
      </p:sp>
    </p:spTree>
    <p:extLst>
      <p:ext uri="{BB962C8B-B14F-4D97-AF65-F5344CB8AC3E}">
        <p14:creationId xmlns:p14="http://schemas.microsoft.com/office/powerpoint/2010/main" val="31955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n-US"/>
              <a:t>Click to edit Master title style</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410686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5517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8202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61505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n-US"/>
              <a:t>Click to edit Master title style</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325A9-DA85-5F43-AEBB-17DC52B3D452}"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79102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325A9-DA85-5F43-AEBB-17DC52B3D452}"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199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4" name="Content Placeholder 3"/>
          <p:cNvSpPr>
            <a:spLocks noGrp="1"/>
          </p:cNvSpPr>
          <p:nvPr>
            <p:ph sz="half" idx="2"/>
          </p:nvPr>
        </p:nvSpPr>
        <p:spPr>
          <a:xfrm>
            <a:off x="2231675" y="7889827"/>
            <a:ext cx="13706415"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6" name="Content Placeholder 5"/>
          <p:cNvSpPr>
            <a:spLocks noGrp="1"/>
          </p:cNvSpPr>
          <p:nvPr>
            <p:ph sz="quarter" idx="4"/>
          </p:nvPr>
        </p:nvSpPr>
        <p:spPr>
          <a:xfrm>
            <a:off x="16402142" y="7889827"/>
            <a:ext cx="13773917"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325A9-DA85-5F43-AEBB-17DC52B3D452}" type="datetimeFigureOut">
              <a:rPr lang="en-US" smtClean="0"/>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28164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325A9-DA85-5F43-AEBB-17DC52B3D452}" type="datetimeFigureOut">
              <a:rPr lang="en-US" smtClean="0"/>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9983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25A9-DA85-5F43-AEBB-17DC52B3D452}" type="datetimeFigureOut">
              <a:rPr lang="en-US" smtClean="0"/>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7821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8058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58085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603325A9-DA85-5F43-AEBB-17DC52B3D452}" type="datetimeFigureOut">
              <a:rPr lang="en-US" smtClean="0"/>
              <a:t>6/7/2024</a:t>
            </a:fld>
            <a:endParaRPr lang="en-US"/>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78B72726-D5C5-6B40-98DB-ED103EB488F5}" type="slidenum">
              <a:rPr lang="en-US" smtClean="0"/>
              <a:t>‹#›</a:t>
            </a:fld>
            <a:endParaRPr lang="en-US"/>
          </a:p>
        </p:txBody>
      </p:sp>
    </p:spTree>
    <p:extLst>
      <p:ext uri="{BB962C8B-B14F-4D97-AF65-F5344CB8AC3E}">
        <p14:creationId xmlns:p14="http://schemas.microsoft.com/office/powerpoint/2010/main" val="1307750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doi.org/10.1111/all.1606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247F3B-AFDE-D84C-B3F7-2458C471E76C}"/>
              </a:ext>
            </a:extLst>
          </p:cNvPr>
          <p:cNvSpPr/>
          <p:nvPr/>
        </p:nvSpPr>
        <p:spPr>
          <a:xfrm>
            <a:off x="9029474" y="20682551"/>
            <a:ext cx="23235552" cy="369332"/>
          </a:xfrm>
          <a:prstGeom prst="rect">
            <a:avLst/>
          </a:prstGeom>
        </p:spPr>
        <p:txBody>
          <a:bodyPr wrap="square">
            <a:spAutoFit/>
          </a:bodyPr>
          <a:lstStyle/>
          <a:p>
            <a:pPr algn="r"/>
            <a:r>
              <a:rPr lang="en-US" sz="1800" dirty="0">
                <a:solidFill>
                  <a:srgbClr val="204894"/>
                </a:solidFill>
                <a:latin typeface="Arial" panose="020B0604020202020204" pitchFamily="34" charset="0"/>
                <a:cs typeface="Arial" panose="020B0604020202020204" pitchFamily="34" charset="0"/>
              </a:rPr>
              <a:t>© 2019 EAACI and John Wiley and Sons A/S. Published by John Wiley and Sons Ltd.</a:t>
            </a:r>
            <a:endParaRPr lang="en-US" sz="10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pic>
        <p:nvPicPr>
          <p:cNvPr id="12" name="Picture 11">
            <a:extLst>
              <a:ext uri="{FF2B5EF4-FFF2-40B4-BE49-F238E27FC236}">
                <a16:creationId xmlns:a16="http://schemas.microsoft.com/office/drawing/2014/main" id="{B003E36D-4A87-5A42-A292-5F0A851C408E}"/>
              </a:ext>
            </a:extLst>
          </p:cNvPr>
          <p:cNvPicPr>
            <a:picLocks noChangeAspect="1"/>
          </p:cNvPicPr>
          <p:nvPr/>
        </p:nvPicPr>
        <p:blipFill rotWithShape="1">
          <a:blip r:embed="rId3"/>
          <a:srcRect l="-1" t="3911" r="56231" b="16260"/>
          <a:stretch/>
        </p:blipFill>
        <p:spPr>
          <a:xfrm>
            <a:off x="0" y="19587275"/>
            <a:ext cx="9029474" cy="1537413"/>
          </a:xfrm>
          <a:prstGeom prst="rect">
            <a:avLst/>
          </a:prstGeom>
        </p:spPr>
      </p:pic>
      <p:sp>
        <p:nvSpPr>
          <p:cNvPr id="13" name="Rectangle 12">
            <a:extLst>
              <a:ext uri="{FF2B5EF4-FFF2-40B4-BE49-F238E27FC236}">
                <a16:creationId xmlns:a16="http://schemas.microsoft.com/office/drawing/2014/main" id="{54EA7365-D93A-E04E-BDE3-2E4B43CB1674}"/>
              </a:ext>
            </a:extLst>
          </p:cNvPr>
          <p:cNvSpPr/>
          <p:nvPr/>
        </p:nvSpPr>
        <p:spPr>
          <a:xfrm>
            <a:off x="0" y="21396960"/>
            <a:ext cx="32399288" cy="255994"/>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838707-6378-5841-8DB8-4ADF7D522E3B}"/>
              </a:ext>
            </a:extLst>
          </p:cNvPr>
          <p:cNvSpPr/>
          <p:nvPr/>
        </p:nvSpPr>
        <p:spPr>
          <a:xfrm>
            <a:off x="-1" y="21177542"/>
            <a:ext cx="32399288" cy="113711"/>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F6694-04C9-8E48-ABE1-DA48EF9C3762}"/>
              </a:ext>
            </a:extLst>
          </p:cNvPr>
          <p:cNvSpPr/>
          <p:nvPr/>
        </p:nvSpPr>
        <p:spPr>
          <a:xfrm>
            <a:off x="683418" y="823848"/>
            <a:ext cx="31032449" cy="3046988"/>
          </a:xfrm>
          <a:prstGeom prst="rect">
            <a:avLst/>
          </a:prstGeom>
          <a:ln>
            <a:noFill/>
          </a:ln>
        </p:spPr>
        <p:txBody>
          <a:bodyPr wrap="square">
            <a:spAutoFit/>
          </a:bodyPr>
          <a:lstStyle/>
          <a:p>
            <a:pPr algn="ctr">
              <a:lnSpc>
                <a:spcPct val="150000"/>
              </a:lnSpc>
            </a:pPr>
            <a:r>
              <a:rPr lang="en-US" sz="4800" b="1" dirty="0">
                <a:solidFill>
                  <a:srgbClr val="204894"/>
                </a:solidFill>
                <a:latin typeface="Arial" panose="020B0604020202020204" pitchFamily="34" charset="0"/>
                <a:cs typeface="Arial" panose="020B0604020202020204" pitchFamily="34" charset="0"/>
              </a:rPr>
              <a:t>Transcriptomic evaluation of skin tape-strips in children with allergic asthma uncovers epidermal barrier dysfunction and asthma-associated biomarkers abnormalities</a:t>
            </a:r>
          </a:p>
          <a:p>
            <a:pPr algn="ctr">
              <a:lnSpc>
                <a:spcPct val="150000"/>
              </a:lnSpc>
            </a:pPr>
            <a:r>
              <a:rPr lang="en-US" sz="4800" dirty="0">
                <a:solidFill>
                  <a:srgbClr val="204894"/>
                </a:solidFill>
                <a:latin typeface="Arial" panose="020B0604020202020204" pitchFamily="34" charset="0"/>
                <a:cs typeface="Arial" panose="020B0604020202020204" pitchFamily="34" charset="0"/>
              </a:rPr>
              <a:t>Ester Del Duca,  Dante Dahabreh,  Madeline Kim,  Jonathan Bar,  Joel Correa Da Rosa,  et al.</a:t>
            </a:r>
          </a:p>
          <a:p>
            <a:pPr algn="ctr"/>
            <a:endParaRPr lang="en-US" sz="48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sp>
        <p:nvSpPr>
          <p:cNvPr id="2" name="Rectangle 1">
            <a:extLst>
              <a:ext uri="{FF2B5EF4-FFF2-40B4-BE49-F238E27FC236}">
                <a16:creationId xmlns:a16="http://schemas.microsoft.com/office/drawing/2014/main" id="{D6C44DA0-6EA1-3C49-80E6-A967F6AD1E69}"/>
              </a:ext>
            </a:extLst>
          </p:cNvPr>
          <p:cNvSpPr/>
          <p:nvPr/>
        </p:nvSpPr>
        <p:spPr>
          <a:xfrm>
            <a:off x="6125675" y="18269773"/>
            <a:ext cx="20147933" cy="1754326"/>
          </a:xfrm>
          <a:prstGeom prst="rect">
            <a:avLst/>
          </a:prstGeom>
        </p:spPr>
        <p:txBody>
          <a:bodyPr wrap="square">
            <a:spAutoFit/>
          </a:bodyPr>
          <a:lstStyle/>
          <a:p>
            <a:pPr algn="ctr"/>
            <a:r>
              <a:rPr lang="en-US" sz="3600" i="1" dirty="0">
                <a:solidFill>
                  <a:srgbClr val="204894"/>
                </a:solidFill>
                <a:latin typeface="Arial" panose="020B0604020202020204" pitchFamily="34" charset="0"/>
                <a:cs typeface="Arial" panose="020B0604020202020204" pitchFamily="34" charset="0"/>
              </a:rPr>
              <a:t>Allergy</a:t>
            </a:r>
            <a:r>
              <a:rPr lang="en-US" sz="3600" dirty="0">
                <a:solidFill>
                  <a:srgbClr val="204894"/>
                </a:solidFill>
                <a:latin typeface="Arial" panose="020B0604020202020204" pitchFamily="34" charset="0"/>
                <a:cs typeface="Arial" panose="020B0604020202020204" pitchFamily="34" charset="0"/>
              </a:rPr>
              <a:t>.  </a:t>
            </a:r>
            <a:r>
              <a:rPr lang="en-US" sz="3600">
                <a:solidFill>
                  <a:srgbClr val="204894"/>
                </a:solidFill>
                <a:latin typeface="Arial" panose="020B0604020202020204" pitchFamily="34" charset="0"/>
                <a:cs typeface="Arial" panose="020B0604020202020204" pitchFamily="34" charset="0"/>
              </a:rPr>
              <a:t>2024; Pages: 1516-1530</a:t>
            </a:r>
            <a:endParaRPr lang="en-US" sz="3600" dirty="0">
              <a:solidFill>
                <a:srgbClr val="204894"/>
              </a:solidFill>
              <a:latin typeface="Arial" panose="020B0604020202020204" pitchFamily="34" charset="0"/>
              <a:cs typeface="Arial" panose="020B0604020202020204" pitchFamily="34" charset="0"/>
            </a:endParaRPr>
          </a:p>
          <a:p>
            <a:pPr algn="ctr"/>
            <a:endParaRPr lang="en-US" sz="3600" dirty="0">
              <a:solidFill>
                <a:srgbClr val="204894"/>
              </a:solidFill>
              <a:latin typeface="Arial" panose="020B0604020202020204" pitchFamily="34" charset="0"/>
              <a:cs typeface="Arial" panose="020B0604020202020204" pitchFamily="34" charset="0"/>
              <a:hlinkClick r:id="rId4"/>
            </a:endParaRPr>
          </a:p>
          <a:p>
            <a:pPr algn="ctr"/>
            <a:r>
              <a:rPr lang="en-US" sz="3600" dirty="0">
                <a:solidFill>
                  <a:srgbClr val="204894"/>
                </a:solidFill>
                <a:latin typeface="Arial" panose="020B0604020202020204" pitchFamily="34" charset="0"/>
                <a:cs typeface="Arial" panose="020B0604020202020204" pitchFamily="34" charset="0"/>
                <a:hlinkClick r:id="rId4"/>
              </a:rPr>
              <a:t>https://doi.org/10.1111/all.16060</a:t>
            </a:r>
            <a:r>
              <a:rPr lang="en-US" sz="3600" dirty="0">
                <a:solidFill>
                  <a:srgbClr val="204894"/>
                </a:solidFill>
                <a:latin typeface="Arial" panose="020B0604020202020204" pitchFamily="34" charset="0"/>
                <a:cs typeface="Arial" panose="020B0604020202020204" pitchFamily="34" charset="0"/>
              </a:rPr>
              <a:t> </a:t>
            </a:r>
          </a:p>
        </p:txBody>
      </p:sp>
      <p:pic>
        <p:nvPicPr>
          <p:cNvPr id="16" name="Picture 15" descr="all.16060.jpg"/>
          <p:cNvPicPr>
            <a:picLocks noChangeAspect="1"/>
          </p:cNvPicPr>
          <p:nvPr/>
        </p:nvPicPr>
        <p:blipFill>
          <a:blip r:embed="rId5"/>
          <a:stretch>
            <a:fillRect/>
          </a:stretch>
        </p:blipFill>
        <p:spPr>
          <a:xfrm>
            <a:off x="6480313" y="4693923"/>
            <a:ext cx="19893600" cy="13262400"/>
          </a:xfrm>
          <a:prstGeom prst="rect">
            <a:avLst/>
          </a:prstGeom>
        </p:spPr>
      </p:pic>
    </p:spTree>
    <p:extLst>
      <p:ext uri="{BB962C8B-B14F-4D97-AF65-F5344CB8AC3E}">
        <p14:creationId xmlns:p14="http://schemas.microsoft.com/office/powerpoint/2010/main" val="166690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159</Words>
  <Application>Microsoft Office PowerPoint</Application>
  <PresentationFormat>Custom</PresentationFormat>
  <Paragraphs>12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Globinska</dc:creator>
  <cp:lastModifiedBy>allergy</cp:lastModifiedBy>
  <cp:revision>21</cp:revision>
  <cp:lastPrinted>2019-03-05T14:03:58Z</cp:lastPrinted>
  <dcterms:created xsi:type="dcterms:W3CDTF">2019-03-05T14:03:40Z</dcterms:created>
  <dcterms:modified xsi:type="dcterms:W3CDTF">2024-06-07T19:17:00Z</dcterms:modified>
</cp:coreProperties>
</file>