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1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analyzed data from a sub-cohort of the MEDALLION study to examine the association between maternal adherence to the Mediterranean diet and the development of food allergy in offspring.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Maternal dietary intake during pregnancy and lactation was assessed using the validated MedDiet Score, together with individual food group consumption; multiple logistic regression models were applied.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Integrating Mediterranean diet principles into guidelines, with an emphasis on increased consumption of fruits, full-fat dairy, and vegetables, may help lower the risk of food allergy.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800" b="1" dirty="0">
                <a:solidFill>
                  <a:srgbClr val="204894"/>
                </a:solidFill>
              </a:rPr>
              <a:t>Adherence to Mediterranean diet during pregnancy, breastfeeding and development</a:t>
            </a:r>
            <a:br>
              <a:rPr lang="en-CH" sz="4800" b="1" dirty="0">
                <a:solidFill>
                  <a:srgbClr val="204894"/>
                </a:solidFill>
              </a:rPr>
            </a:br>
            <a:r>
              <a:rPr lang="en-CH" sz="4800" b="1" dirty="0">
                <a:solidFill>
                  <a:srgbClr val="204894"/>
                </a:solidFill>
              </a:rPr>
              <a:t>of food allergy in the offspring: results from the MEDALLION cohort study</a:t>
            </a:r>
            <a:endParaRPr lang="en-US" sz="4800" b="1" dirty="0">
              <a:solidFill>
                <a:srgbClr val="204894"/>
              </a:solidFill>
            </a:endParaRPr>
          </a:p>
          <a:p>
            <a:pPr algn="ctr"/>
            <a:r>
              <a:rPr lang="en-US" sz="4800" dirty="0" err="1">
                <a:solidFill>
                  <a:srgbClr val="204894"/>
                </a:solidFill>
              </a:rPr>
              <a:t>Vassilopoulou</a:t>
            </a:r>
            <a:r>
              <a:rPr lang="en-US" sz="4800" dirty="0">
                <a:solidFill>
                  <a:srgbClr val="204894"/>
                </a:solidFill>
              </a:rPr>
              <a:t>, E., </a:t>
            </a:r>
            <a:r>
              <a:rPr lang="en-US" sz="4800" dirty="0" err="1">
                <a:solidFill>
                  <a:srgbClr val="204894"/>
                </a:solidFill>
              </a:rPr>
              <a:t>Karastogiannidou</a:t>
            </a:r>
            <a:r>
              <a:rPr lang="en-US" sz="4800" dirty="0">
                <a:solidFill>
                  <a:srgbClr val="204894"/>
                </a:solidFill>
              </a:rPr>
              <a:t>, C., </a:t>
            </a:r>
            <a:r>
              <a:rPr lang="en-US" sz="4800" dirty="0" err="1">
                <a:solidFill>
                  <a:srgbClr val="204894"/>
                </a:solidFill>
              </a:rPr>
              <a:t>Comotti</a:t>
            </a:r>
            <a:r>
              <a:rPr lang="en-US" sz="4800" dirty="0">
                <a:solidFill>
                  <a:srgbClr val="204894"/>
                </a:solidFill>
              </a:rPr>
              <a:t>, A., </a:t>
            </a:r>
            <a:r>
              <a:rPr lang="en-US" sz="4800" dirty="0" err="1">
                <a:solidFill>
                  <a:srgbClr val="204894"/>
                </a:solidFill>
              </a:rPr>
              <a:t>Agostoni</a:t>
            </a:r>
            <a:r>
              <a:rPr lang="en-US" sz="4800" dirty="0">
                <a:solidFill>
                  <a:srgbClr val="204894"/>
                </a:solidFill>
              </a:rPr>
              <a:t>, C., Maragkou, M.-K.,  et </a:t>
            </a:r>
            <a:r>
              <a:rPr lang="en-US" sz="4800">
                <a:solidFill>
                  <a:srgbClr val="204894"/>
                </a:solidFill>
              </a:rPr>
              <a:t>al.</a:t>
            </a:r>
            <a:endParaRPr lang="en-CH" sz="4800" dirty="0">
              <a:solidFill>
                <a:srgbClr val="20489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 Pages:563-572</a:t>
            </a:r>
          </a:p>
          <a:p>
            <a:pPr algn="ctr"/>
            <a:r>
              <a:rPr lang="en-US" b="1" dirty="0">
                <a:hlinkClick r:id="rId4"/>
              </a:rPr>
              <a:t>https://doi.org/10.1111/all.70054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2026-03-01T14:01:12Z</dcterms:modified>
</cp:coreProperties>
</file>