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7772400" cy="100584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149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latin typeface="Arial"/>
              </a:rPr>
              <a:t>Click to move the slide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4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&lt;header&gt;</a:t>
            </a:r>
          </a:p>
        </p:txBody>
      </p:sp>
      <p:sp>
        <p:nvSpPr>
          <p:cNvPr id="41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&lt;date/time&gt;</a:t>
            </a:r>
          </a:p>
        </p:txBody>
      </p:sp>
      <p:sp>
        <p:nvSpPr>
          <p:cNvPr id="42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&lt;footer&gt;</a:t>
            </a:r>
          </a:p>
        </p:txBody>
      </p:sp>
      <p:sp>
        <p:nvSpPr>
          <p:cNvPr id="43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8ECC8E3C-9157-43F8-9362-6D6CE8087D09}" type="slidenum">
              <a:rPr lang="en-US" sz="1400" b="0" strike="noStrike" spc="-1">
                <a:solidFill>
                  <a:srgbClr val="303D22"/>
                </a:solidFill>
                <a:latin typeface="Arial"/>
              </a:rPr>
              <a:t>‹#›</a:t>
            </a:fld>
            <a:endParaRPr lang="en-US" sz="1400" b="0" strike="noStrike" spc="-1">
              <a:solidFill>
                <a:srgbClr val="303D22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589088" y="1006475"/>
            <a:ext cx="4594225" cy="3446463"/>
          </a:xfrm>
          <a:prstGeom prst="rect">
            <a:avLst/>
          </a:prstGeom>
        </p:spPr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1185120" y="4787640"/>
            <a:ext cx="5407560" cy="510012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Deciding which house dust mite AIT to start for which patient</a:t>
            </a:r>
          </a:p>
          <a:p>
            <a:r>
              <a:rPr lang="en-US" sz="2000" b="0" strike="noStrike" spc="-1">
                <a:latin typeface="Arial"/>
              </a:rPr>
              <a:t>IF THIS IMAGE HAS BEEN PROVIDED BY OR IS OWNED BY A THIRD PARTY, AS INDICATED IN THE CAPTION LINE, THEN FURTHER PERMISSION MAY BE NEEDED BEFORE ANY FURTHER USE. PLEASE CONTACT WILEY'S PERMISSIONS DEPARTMENT ON PERMISSIONS@WILEY.COM OR USE THE RIGHTSLINK SERVICE BY CLICKING ON THE 'REQUEST PERMISSIONS' LINK ACCOMPANYING THIS ARTICLE. WILEY OR AUTHOR OWNED IMAGES MAY BE USED FOR NON-COMMERCIAL PURPOSES, SUBJECT TO PROPER CITATION OF THE ARTICLE, AUTHOR, AND PUBLISHER.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1"/>
          <p:cNvSpPr/>
          <p:nvPr/>
        </p:nvSpPr>
        <p:spPr>
          <a:xfrm>
            <a:off x="0" y="0"/>
            <a:ext cx="144000" cy="6858000"/>
          </a:xfrm>
          <a:prstGeom prst="rect">
            <a:avLst/>
          </a:prstGeom>
          <a:solidFill>
            <a:srgbClr val="0054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" name="CustomShape 2"/>
          <p:cNvSpPr/>
          <p:nvPr/>
        </p:nvSpPr>
        <p:spPr>
          <a:xfrm>
            <a:off x="0" y="0"/>
            <a:ext cx="144000" cy="1198440"/>
          </a:xfrm>
          <a:prstGeom prst="rect">
            <a:avLst/>
          </a:prstGeom>
          <a:solidFill>
            <a:srgbClr val="FFCE3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Shape 1"/>
          <p:cNvSpPr txBox="1"/>
          <p:nvPr/>
        </p:nvSpPr>
        <p:spPr>
          <a:xfrm>
            <a:off x="1936196" y="991265"/>
            <a:ext cx="5487607" cy="4518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/>
          <a:lstStyle/>
          <a:p>
            <a:pPr algn="ctr"/>
            <a:r>
              <a:rPr lang="en-US" sz="1200" b="1" strike="noStrike" spc="-1" dirty="0">
                <a:solidFill>
                  <a:schemeClr val="tx2"/>
                </a:solidFill>
                <a:latin typeface="Arial"/>
              </a:rPr>
              <a:t>Algorithms in allergen immunotherapy in allergic </a:t>
            </a:r>
            <a:r>
              <a:rPr lang="en-US" sz="1200" b="1" strike="noStrike" spc="-1" dirty="0" err="1">
                <a:solidFill>
                  <a:schemeClr val="tx2"/>
                </a:solidFill>
                <a:latin typeface="Arial"/>
              </a:rPr>
              <a:t>rhinoconjunctivitis</a:t>
            </a:r>
            <a:endParaRPr lang="en-US" sz="1200" b="1" strike="noStrike" spc="-1" dirty="0">
              <a:solidFill>
                <a:schemeClr val="tx2"/>
              </a:solidFill>
              <a:latin typeface="Arial"/>
            </a:endParaRPr>
          </a:p>
          <a:p>
            <a:pPr algn="ctr"/>
            <a:r>
              <a:rPr lang="en-US" sz="1100" strike="noStrike" spc="-1" dirty="0">
                <a:solidFill>
                  <a:schemeClr val="tx2"/>
                </a:solidFill>
                <a:latin typeface="Arial"/>
              </a:rPr>
              <a:t>Oliver </a:t>
            </a:r>
            <a:r>
              <a:rPr lang="en-US" sz="1100" strike="noStrike" spc="-1" dirty="0" err="1">
                <a:solidFill>
                  <a:schemeClr val="tx2"/>
                </a:solidFill>
                <a:latin typeface="Arial"/>
              </a:rPr>
              <a:t>Pfaar</a:t>
            </a:r>
            <a:r>
              <a:rPr lang="en-US" sz="1100" strike="noStrike" spc="-1" dirty="0">
                <a:solidFill>
                  <a:schemeClr val="tx2"/>
                </a:solidFill>
                <a:latin typeface="Arial"/>
              </a:rPr>
              <a:t>, Elizabeth Angier, Antonella </a:t>
            </a:r>
            <a:r>
              <a:rPr lang="en-US" sz="1100" strike="noStrike" spc="-1" dirty="0" err="1">
                <a:solidFill>
                  <a:schemeClr val="tx2"/>
                </a:solidFill>
                <a:latin typeface="Arial"/>
              </a:rPr>
              <a:t>Muraro</a:t>
            </a:r>
            <a:r>
              <a:rPr lang="en-US" sz="1100" strike="noStrike" spc="-1" dirty="0">
                <a:solidFill>
                  <a:schemeClr val="tx2"/>
                </a:solidFill>
                <a:latin typeface="Arial"/>
              </a:rPr>
              <a:t>, Susanne </a:t>
            </a:r>
            <a:r>
              <a:rPr lang="en-US" sz="1100" strike="noStrike" spc="-1" dirty="0" err="1">
                <a:solidFill>
                  <a:schemeClr val="tx2"/>
                </a:solidFill>
                <a:latin typeface="Arial"/>
              </a:rPr>
              <a:t>Halken</a:t>
            </a:r>
            <a:r>
              <a:rPr lang="en-US" sz="1100" strike="noStrike" spc="-1" dirty="0">
                <a:solidFill>
                  <a:schemeClr val="tx2"/>
                </a:solidFill>
                <a:latin typeface="Arial"/>
              </a:rPr>
              <a:t>, Graham Roberts</a:t>
            </a:r>
          </a:p>
        </p:txBody>
      </p:sp>
      <p:sp>
        <p:nvSpPr>
          <p:cNvPr id="46" name="TextShape 2"/>
          <p:cNvSpPr txBox="1"/>
          <p:nvPr/>
        </p:nvSpPr>
        <p:spPr>
          <a:xfrm>
            <a:off x="360000" y="5940000"/>
            <a:ext cx="8640000" cy="4518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800" b="1" strike="noStrike" spc="-1">
                <a:solidFill>
                  <a:srgbClr val="0054A6"/>
                </a:solidFill>
                <a:latin typeface="Arial"/>
              </a:rPr>
              <a:t>Allergy, Volume: 75, Issue: 9, Pages: 2411-2414, First published: 12 March 2020, DOI: (10.1111/all.14270) </a:t>
            </a:r>
            <a:endParaRPr lang="en-US" sz="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7" name="Main graphic"/>
          <p:cNvPicPr/>
          <p:nvPr/>
        </p:nvPicPr>
        <p:blipFill>
          <a:blip r:embed="rId3"/>
          <a:stretch/>
        </p:blipFill>
        <p:spPr>
          <a:xfrm>
            <a:off x="1422360" y="1737360"/>
            <a:ext cx="6350040" cy="18590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148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dc:description/>
  <cp:lastModifiedBy>Rüya Kılıç</cp:lastModifiedBy>
  <cp:revision>2</cp:revision>
  <dcterms:modified xsi:type="dcterms:W3CDTF">2022-10-27T08:26:40Z</dcterms:modified>
  <dc:language>en-US</dc:language>
</cp:coreProperties>
</file>