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7559675" cy="10691813"/>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58"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216000" y="812520"/>
            <a:ext cx="7127280" cy="4008960"/>
          </a:xfrm>
          <a:prstGeom prst="rect">
            <a:avLst/>
          </a:prstGeom>
        </p:spPr>
        <p:txBody>
          <a:bodyPr lIns="0" tIns="0" rIns="0" bIns="0" anchor="ctr"/>
          <a:lstStyle/>
          <a:p>
            <a:pPr algn="ctr"/>
            <a:r>
              <a:rPr lang="en-US" sz="4400" b="0" strike="noStrike" spc="-1">
                <a:latin typeface="Arial"/>
              </a:rPr>
              <a:t>Click to move the slide</a:t>
            </a:r>
          </a:p>
        </p:txBody>
      </p:sp>
      <p:sp>
        <p:nvSpPr>
          <p:cNvPr id="39" name="PlaceHolder 2"/>
          <p:cNvSpPr>
            <a:spLocks noGrp="1"/>
          </p:cNvSpPr>
          <p:nvPr>
            <p:ph type="body"/>
          </p:nvPr>
        </p:nvSpPr>
        <p:spPr>
          <a:xfrm>
            <a:off x="756000" y="5078520"/>
            <a:ext cx="6047640" cy="4811040"/>
          </a:xfrm>
          <a:prstGeom prst="rect">
            <a:avLst/>
          </a:prstGeom>
        </p:spPr>
        <p:txBody>
          <a:bodyPr lIns="0" tIns="0" rIns="0" bIns="0"/>
          <a:lstStyle/>
          <a:p>
            <a:r>
              <a:rPr lang="en-US" sz="2000" b="0" strike="noStrike" spc="-1">
                <a:latin typeface="Arial"/>
              </a:rPr>
              <a:t>Click to edit the notes format</a:t>
            </a:r>
          </a:p>
        </p:txBody>
      </p:sp>
      <p:sp>
        <p:nvSpPr>
          <p:cNvPr id="40" name="PlaceHolder 3"/>
          <p:cNvSpPr>
            <a:spLocks noGrp="1"/>
          </p:cNvSpPr>
          <p:nvPr>
            <p:ph type="hdr"/>
          </p:nvPr>
        </p:nvSpPr>
        <p:spPr>
          <a:xfrm>
            <a:off x="0" y="0"/>
            <a:ext cx="3280680" cy="534240"/>
          </a:xfrm>
          <a:prstGeom prst="rect">
            <a:avLst/>
          </a:prstGeom>
        </p:spPr>
        <p:txBody>
          <a:bodyPr lIns="0" tIns="0" rIns="0" bIns="0"/>
          <a:lstStyle/>
          <a:p>
            <a:r>
              <a:rPr lang="en-US" sz="1400" b="0" strike="noStrike" spc="-1">
                <a:solidFill>
                  <a:srgbClr val="303D22"/>
                </a:solidFill>
                <a:latin typeface="Arial"/>
              </a:rPr>
              <a:t>&lt;header&gt;</a:t>
            </a:r>
          </a:p>
        </p:txBody>
      </p:sp>
      <p:sp>
        <p:nvSpPr>
          <p:cNvPr id="41" name="PlaceHolder 4"/>
          <p:cNvSpPr>
            <a:spLocks noGrp="1"/>
          </p:cNvSpPr>
          <p:nvPr>
            <p:ph type="dt"/>
          </p:nvPr>
        </p:nvSpPr>
        <p:spPr>
          <a:xfrm>
            <a:off x="4278960" y="0"/>
            <a:ext cx="3280680" cy="534240"/>
          </a:xfrm>
          <a:prstGeom prst="rect">
            <a:avLst/>
          </a:prstGeom>
        </p:spPr>
        <p:txBody>
          <a:bodyPr lIns="0" tIns="0" rIns="0" bIns="0"/>
          <a:lstStyle/>
          <a:p>
            <a:pPr algn="r"/>
            <a:r>
              <a:rPr lang="en-US" sz="1400" b="0" strike="noStrike" spc="-1">
                <a:solidFill>
                  <a:srgbClr val="303D22"/>
                </a:solidFill>
                <a:latin typeface="Arial"/>
              </a:rPr>
              <a:t>&lt;date/time&gt;</a:t>
            </a:r>
          </a:p>
        </p:txBody>
      </p:sp>
      <p:sp>
        <p:nvSpPr>
          <p:cNvPr id="42" name="PlaceHolder 5"/>
          <p:cNvSpPr>
            <a:spLocks noGrp="1"/>
          </p:cNvSpPr>
          <p:nvPr>
            <p:ph type="ftr"/>
          </p:nvPr>
        </p:nvSpPr>
        <p:spPr>
          <a:xfrm>
            <a:off x="0" y="10157400"/>
            <a:ext cx="3280680" cy="534240"/>
          </a:xfrm>
          <a:prstGeom prst="rect">
            <a:avLst/>
          </a:prstGeom>
        </p:spPr>
        <p:txBody>
          <a:bodyPr lIns="0" tIns="0" rIns="0" bIns="0" anchor="b"/>
          <a:lstStyle/>
          <a:p>
            <a:r>
              <a:rPr lang="en-US" sz="1400" b="0" strike="noStrike" spc="-1">
                <a:solidFill>
                  <a:srgbClr val="303D22"/>
                </a:solidFill>
                <a:latin typeface="Arial"/>
              </a:rPr>
              <a:t>&lt;footer&gt;</a:t>
            </a:r>
          </a:p>
        </p:txBody>
      </p:sp>
      <p:sp>
        <p:nvSpPr>
          <p:cNvPr id="43" name="PlaceHolder 6"/>
          <p:cNvSpPr>
            <a:spLocks noGrp="1"/>
          </p:cNvSpPr>
          <p:nvPr>
            <p:ph type="sldNum"/>
          </p:nvPr>
        </p:nvSpPr>
        <p:spPr>
          <a:xfrm>
            <a:off x="4278960" y="10157400"/>
            <a:ext cx="3280680" cy="534240"/>
          </a:xfrm>
          <a:prstGeom prst="rect">
            <a:avLst/>
          </a:prstGeom>
        </p:spPr>
        <p:txBody>
          <a:bodyPr lIns="0" tIns="0" rIns="0" bIns="0" anchor="b"/>
          <a:lstStyle/>
          <a:p>
            <a:pPr algn="r"/>
            <a:fld id="{CCCB3F16-9A33-4342-AB63-B4940710CA38}" type="slidenum">
              <a:rPr lang="en-US" sz="1400" b="0" strike="noStrike" spc="-1">
                <a:solidFill>
                  <a:srgbClr val="303D22"/>
                </a:solidFill>
                <a:latin typeface="Arial"/>
              </a:rPr>
              <a:t>‹#›</a:t>
            </a:fld>
            <a:endParaRPr lang="en-US" sz="1400" b="0" strike="noStrike" spc="-1">
              <a:solidFill>
                <a:srgbClr val="303D22"/>
              </a:solidFill>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noRot="1" noChangeAspect="1"/>
          </p:cNvSpPr>
          <p:nvPr>
            <p:ph type="sldImg"/>
          </p:nvPr>
        </p:nvSpPr>
        <p:spPr>
          <a:xfrm>
            <a:off x="1589088" y="1006475"/>
            <a:ext cx="4594225" cy="3446463"/>
          </a:xfrm>
          <a:prstGeom prst="rect">
            <a:avLst/>
          </a:prstGeom>
        </p:spPr>
      </p:sp>
      <p:sp>
        <p:nvSpPr>
          <p:cNvPr id="49" name="PlaceHolder 2"/>
          <p:cNvSpPr>
            <a:spLocks noGrp="1"/>
          </p:cNvSpPr>
          <p:nvPr>
            <p:ph type="body"/>
          </p:nvPr>
        </p:nvSpPr>
        <p:spPr>
          <a:xfrm>
            <a:off x="1185120" y="4787640"/>
            <a:ext cx="5407560" cy="7083360"/>
          </a:xfrm>
          <a:prstGeom prst="rect">
            <a:avLst/>
          </a:prstGeom>
        </p:spPr>
        <p:txBody>
          <a:bodyPr lIns="0" tIns="0" rIns="0" bIns="0"/>
          <a:lstStyle/>
          <a:p>
            <a:r>
              <a:rPr lang="en-US" sz="2000" b="0" strike="noStrike" spc="-1">
                <a:latin typeface="Arial"/>
              </a:rPr>
              <a:t>Diagnosis of atopic dermatitis (AD). Useful clinical findings for clinicians, outlined by the American Academy of Dermatology (AAD), divided into essential (must be present), important (adding support to the diagnosis), and associated (help to suggest the diagnosis but too nonspecific) features. Adapted from Eichenfield L et al, J Am Acad Dermatol, 20037</a:t>
            </a:r>
          </a:p>
          <a:p>
            <a:r>
              <a:rPr lang="en-US" sz="2000" b="0" strike="noStrike" spc="-1">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p:nvPr/>
        </p:nvSpPr>
        <p:spPr>
          <a:xfrm>
            <a:off x="0" y="0"/>
            <a:ext cx="144000" cy="6858000"/>
          </a:xfrm>
          <a:prstGeom prst="rect">
            <a:avLst/>
          </a:prstGeom>
          <a:solidFill>
            <a:srgbClr val="0054A6"/>
          </a:solidFill>
          <a:ln>
            <a:noFill/>
          </a:ln>
        </p:spPr>
        <p:style>
          <a:lnRef idx="0">
            <a:scrgbClr r="0" g="0" b="0"/>
          </a:lnRef>
          <a:fillRef idx="0">
            <a:scrgbClr r="0" g="0" b="0"/>
          </a:fillRef>
          <a:effectRef idx="0">
            <a:scrgbClr r="0" g="0" b="0"/>
          </a:effectRef>
          <a:fontRef idx="minor"/>
        </p:style>
      </p:sp>
      <p:sp>
        <p:nvSpPr>
          <p:cNvPr id="3" name="CustomShape 2"/>
          <p:cNvSpPr/>
          <p:nvPr/>
        </p:nvSpPr>
        <p:spPr>
          <a:xfrm>
            <a:off x="0" y="0"/>
            <a:ext cx="144000" cy="1198440"/>
          </a:xfrm>
          <a:prstGeom prst="rect">
            <a:avLst/>
          </a:prstGeom>
          <a:solidFill>
            <a:srgbClr val="FFCE34"/>
          </a:solidFill>
          <a:ln>
            <a:noFill/>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1260000" y="152280"/>
            <a:ext cx="7200000" cy="451800"/>
          </a:xfrm>
          <a:prstGeom prst="rect">
            <a:avLst/>
          </a:prstGeom>
          <a:noFill/>
          <a:ln>
            <a:noFill/>
          </a:ln>
        </p:spPr>
        <p:txBody>
          <a:bodyPr lIns="90000" tIns="46800" rIns="90000" bIns="46800"/>
          <a:lstStyle/>
          <a:p>
            <a:pPr algn="ctr"/>
            <a:r>
              <a:rPr lang="en-US" sz="1400" b="1" strike="noStrike" spc="-1" dirty="0">
                <a:solidFill>
                  <a:schemeClr val="tx2"/>
                </a:solidFill>
                <a:latin typeface="Arial"/>
              </a:rPr>
              <a:t>Medical algorithm: Diagnosis of atopic dermatitis in early childhood (part I)</a:t>
            </a:r>
          </a:p>
          <a:p>
            <a:pPr algn="ctr"/>
            <a:r>
              <a:rPr lang="en-US" sz="1400" b="0" strike="noStrike" spc="-1" dirty="0" err="1">
                <a:solidFill>
                  <a:schemeClr val="tx2"/>
                </a:solidFill>
                <a:latin typeface="Arial"/>
              </a:rPr>
              <a:t>Sherief</a:t>
            </a:r>
            <a:r>
              <a:rPr lang="en-US" sz="1400" b="0" strike="noStrike" spc="-1" dirty="0">
                <a:solidFill>
                  <a:schemeClr val="tx2"/>
                </a:solidFill>
                <a:latin typeface="Arial"/>
              </a:rPr>
              <a:t> R. </a:t>
            </a:r>
            <a:r>
              <a:rPr lang="en-US" sz="1400" b="0" strike="noStrike" spc="-1" dirty="0" err="1">
                <a:solidFill>
                  <a:schemeClr val="tx2"/>
                </a:solidFill>
                <a:latin typeface="Arial"/>
              </a:rPr>
              <a:t>Janmohamed</a:t>
            </a:r>
            <a:r>
              <a:rPr lang="en-US" sz="1400" b="0" strike="noStrike" spc="-1" dirty="0">
                <a:solidFill>
                  <a:schemeClr val="tx2"/>
                </a:solidFill>
                <a:latin typeface="Arial"/>
              </a:rPr>
              <a:t>, Martine </a:t>
            </a:r>
            <a:r>
              <a:rPr lang="en-US" sz="1400" b="0" strike="noStrike" spc="-1" dirty="0" err="1">
                <a:solidFill>
                  <a:schemeClr val="tx2"/>
                </a:solidFill>
                <a:latin typeface="Arial"/>
              </a:rPr>
              <a:t>Grosber</a:t>
            </a:r>
            <a:r>
              <a:rPr lang="en-US" sz="1400" b="0" strike="noStrike" spc="-1" dirty="0">
                <a:solidFill>
                  <a:schemeClr val="tx2"/>
                </a:solidFill>
                <a:latin typeface="Arial"/>
              </a:rPr>
              <a:t>, Lawrence F. </a:t>
            </a:r>
            <a:r>
              <a:rPr lang="en-US" sz="1400" b="0" strike="noStrike" spc="-1" dirty="0" err="1">
                <a:solidFill>
                  <a:schemeClr val="tx2"/>
                </a:solidFill>
                <a:latin typeface="Arial"/>
              </a:rPr>
              <a:t>Eichenfield</a:t>
            </a:r>
            <a:r>
              <a:rPr lang="en-US" sz="1400" b="0" strike="noStrike" spc="-1" dirty="0">
                <a:solidFill>
                  <a:schemeClr val="tx2"/>
                </a:solidFill>
                <a:latin typeface="Arial"/>
              </a:rPr>
              <a:t>, Johannes Ring, Jan </a:t>
            </a:r>
            <a:r>
              <a:rPr lang="en-US" sz="1400" b="0" strike="noStrike" spc="-1" dirty="0" err="1">
                <a:solidFill>
                  <a:schemeClr val="tx2"/>
                </a:solidFill>
                <a:latin typeface="Arial"/>
              </a:rPr>
              <a:t>Gutermuth</a:t>
            </a:r>
            <a:endParaRPr lang="en-US" sz="1400" b="0" strike="noStrike" spc="-1" dirty="0">
              <a:solidFill>
                <a:schemeClr val="tx2"/>
              </a:solidFill>
              <a:latin typeface="Arial"/>
            </a:endParaRPr>
          </a:p>
        </p:txBody>
      </p:sp>
      <p:sp>
        <p:nvSpPr>
          <p:cNvPr id="46" name="TextShape 2"/>
          <p:cNvSpPr txBox="1"/>
          <p:nvPr/>
        </p:nvSpPr>
        <p:spPr>
          <a:xfrm>
            <a:off x="360000" y="5940000"/>
            <a:ext cx="8640000" cy="451800"/>
          </a:xfrm>
          <a:prstGeom prst="rect">
            <a:avLst/>
          </a:prstGeom>
          <a:noFill/>
          <a:ln>
            <a:noFill/>
          </a:ln>
        </p:spPr>
        <p:txBody>
          <a:bodyPr lIns="90000" tIns="45000" rIns="90000" bIns="45000"/>
          <a:lstStyle/>
          <a:p>
            <a:r>
              <a:rPr lang="en-US" sz="800" b="1" strike="noStrike" spc="-1">
                <a:solidFill>
                  <a:srgbClr val="0054A6"/>
                </a:solidFill>
                <a:latin typeface="Arial"/>
              </a:rPr>
              <a:t>Allergy, Volume: 76, Issue: 1, Pages: 403-406, First published: 22 October 2020, DOI: (10.1111/all.14638) </a:t>
            </a:r>
            <a:endParaRPr lang="en-US" sz="800" b="0" strike="noStrike" spc="-1">
              <a:solidFill>
                <a:srgbClr val="000000"/>
              </a:solidFill>
              <a:latin typeface="Arial"/>
            </a:endParaRPr>
          </a:p>
        </p:txBody>
      </p:sp>
      <p:pic>
        <p:nvPicPr>
          <p:cNvPr id="47" name="Main graphic"/>
          <p:cNvPicPr/>
          <p:nvPr/>
        </p:nvPicPr>
        <p:blipFill>
          <a:blip r:embed="rId3"/>
          <a:stretch/>
        </p:blipFill>
        <p:spPr>
          <a:xfrm>
            <a:off x="1894500" y="762120"/>
            <a:ext cx="5355000" cy="3809880"/>
          </a:xfrm>
          <a:prstGeom prst="rect">
            <a:avLst/>
          </a:prstGeom>
          <a:ln>
            <a:noFill/>
          </a:ln>
        </p:spPr>
      </p:pic>
    </p:spTree>
  </p:cSld>
  <p:clrMapOvr>
    <a:masterClrMapping/>
  </p:clrMapOvr>
  <p:transition>
    <p:wipe dir="r"/>
  </p:transition>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214</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Rüya Kılıç</cp:lastModifiedBy>
  <cp:revision>1</cp:revision>
  <dcterms:modified xsi:type="dcterms:W3CDTF">2022-11-02T14:46:56Z</dcterms:modified>
  <dc:language>en-US</dc:language>
</cp:coreProperties>
</file>