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6858000" type="screen4x3"/>
  <p:notesSz cx="7559675" cy="10691813"/>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5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en-US" sz="4400" b="0" strike="noStrike" spc="-1">
                <a:latin typeface="Arial"/>
              </a:rPr>
              <a:t>Click to move the slide</a:t>
            </a:r>
          </a:p>
        </p:txBody>
      </p:sp>
      <p:sp>
        <p:nvSpPr>
          <p:cNvPr id="39" name="PlaceHolder 2"/>
          <p:cNvSpPr>
            <a:spLocks noGrp="1"/>
          </p:cNvSpPr>
          <p:nvPr>
            <p:ph type="body"/>
          </p:nvPr>
        </p:nvSpPr>
        <p:spPr>
          <a:xfrm>
            <a:off x="756000" y="5078520"/>
            <a:ext cx="6047640" cy="4811040"/>
          </a:xfrm>
          <a:prstGeom prst="rect">
            <a:avLst/>
          </a:prstGeom>
        </p:spPr>
        <p:txBody>
          <a:bodyPr lIns="0" tIns="0" rIns="0" bIns="0"/>
          <a:lstStyle/>
          <a:p>
            <a:r>
              <a:rPr lang="en-US" sz="2000" b="0" strike="noStrike" spc="-1">
                <a:latin typeface="Arial"/>
              </a:rPr>
              <a:t>Click to edit the notes format</a:t>
            </a:r>
          </a:p>
        </p:txBody>
      </p:sp>
      <p:sp>
        <p:nvSpPr>
          <p:cNvPr id="40" name="PlaceHolder 3"/>
          <p:cNvSpPr>
            <a:spLocks noGrp="1"/>
          </p:cNvSpPr>
          <p:nvPr>
            <p:ph type="hdr"/>
          </p:nvPr>
        </p:nvSpPr>
        <p:spPr>
          <a:xfrm>
            <a:off x="0" y="0"/>
            <a:ext cx="3280680" cy="534240"/>
          </a:xfrm>
          <a:prstGeom prst="rect">
            <a:avLst/>
          </a:prstGeom>
        </p:spPr>
        <p:txBody>
          <a:bodyPr lIns="0" tIns="0" rIns="0" bIns="0"/>
          <a:lstStyle/>
          <a:p>
            <a:r>
              <a:rPr lang="en-US" sz="1400" b="0" strike="noStrike" spc="-1">
                <a:solidFill>
                  <a:srgbClr val="303D22"/>
                </a:solidFill>
                <a:latin typeface="Arial"/>
              </a:rPr>
              <a:t>&lt;header&gt;</a:t>
            </a:r>
          </a:p>
        </p:txBody>
      </p:sp>
      <p:sp>
        <p:nvSpPr>
          <p:cNvPr id="41" name="PlaceHolder 4"/>
          <p:cNvSpPr>
            <a:spLocks noGrp="1"/>
          </p:cNvSpPr>
          <p:nvPr>
            <p:ph type="dt"/>
          </p:nvPr>
        </p:nvSpPr>
        <p:spPr>
          <a:xfrm>
            <a:off x="4278960" y="0"/>
            <a:ext cx="3280680" cy="534240"/>
          </a:xfrm>
          <a:prstGeom prst="rect">
            <a:avLst/>
          </a:prstGeom>
        </p:spPr>
        <p:txBody>
          <a:bodyPr lIns="0" tIns="0" rIns="0" bIns="0"/>
          <a:lstStyle/>
          <a:p>
            <a:pPr algn="r"/>
            <a:r>
              <a:rPr lang="en-US" sz="1400" b="0" strike="noStrike" spc="-1">
                <a:solidFill>
                  <a:srgbClr val="303D22"/>
                </a:solidFill>
                <a:latin typeface="Arial"/>
              </a:rPr>
              <a:t>&lt;date/time&gt;</a:t>
            </a:r>
          </a:p>
        </p:txBody>
      </p:sp>
      <p:sp>
        <p:nvSpPr>
          <p:cNvPr id="42" name="PlaceHolder 5"/>
          <p:cNvSpPr>
            <a:spLocks noGrp="1"/>
          </p:cNvSpPr>
          <p:nvPr>
            <p:ph type="ftr"/>
          </p:nvPr>
        </p:nvSpPr>
        <p:spPr>
          <a:xfrm>
            <a:off x="0" y="10157400"/>
            <a:ext cx="3280680" cy="534240"/>
          </a:xfrm>
          <a:prstGeom prst="rect">
            <a:avLst/>
          </a:prstGeom>
        </p:spPr>
        <p:txBody>
          <a:bodyPr lIns="0" tIns="0" rIns="0" bIns="0" anchor="b"/>
          <a:lstStyle/>
          <a:p>
            <a:r>
              <a:rPr lang="en-US" sz="1400" b="0" strike="noStrike" spc="-1">
                <a:solidFill>
                  <a:srgbClr val="303D22"/>
                </a:solidFill>
                <a:latin typeface="Arial"/>
              </a:rPr>
              <a:t>&lt;footer&gt;</a:t>
            </a:r>
          </a:p>
        </p:txBody>
      </p:sp>
      <p:sp>
        <p:nvSpPr>
          <p:cNvPr id="43" name="PlaceHolder 6"/>
          <p:cNvSpPr>
            <a:spLocks noGrp="1"/>
          </p:cNvSpPr>
          <p:nvPr>
            <p:ph type="sldNum"/>
          </p:nvPr>
        </p:nvSpPr>
        <p:spPr>
          <a:xfrm>
            <a:off x="4278960" y="10157400"/>
            <a:ext cx="3280680" cy="534240"/>
          </a:xfrm>
          <a:prstGeom prst="rect">
            <a:avLst/>
          </a:prstGeom>
        </p:spPr>
        <p:txBody>
          <a:bodyPr lIns="0" tIns="0" rIns="0" bIns="0" anchor="b"/>
          <a:lstStyle/>
          <a:p>
            <a:pPr algn="r"/>
            <a:fld id="{9D1C06C2-BEE9-485B-AC4C-15D059F92FD3}" type="slidenum">
              <a:rPr lang="en-US" sz="1400" b="0" strike="noStrike" spc="-1">
                <a:solidFill>
                  <a:srgbClr val="303D22"/>
                </a:solidFill>
                <a:latin typeface="Arial"/>
              </a:rPr>
              <a:t>‹#›</a:t>
            </a:fld>
            <a:endParaRPr lang="en-US" sz="1400" b="0" strike="noStrike" spc="-1">
              <a:solidFill>
                <a:srgbClr val="303D22"/>
              </a:solidFill>
              <a:latin typeface="Arial"/>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1589088" y="1006475"/>
            <a:ext cx="4594225" cy="3446463"/>
          </a:xfrm>
          <a:prstGeom prst="rect">
            <a:avLst/>
          </a:prstGeom>
        </p:spPr>
      </p:sp>
      <p:sp>
        <p:nvSpPr>
          <p:cNvPr id="49" name="PlaceHolder 2"/>
          <p:cNvSpPr>
            <a:spLocks noGrp="1"/>
          </p:cNvSpPr>
          <p:nvPr>
            <p:ph type="body"/>
          </p:nvPr>
        </p:nvSpPr>
        <p:spPr>
          <a:xfrm>
            <a:off x="1185120" y="4787640"/>
            <a:ext cx="5407560" cy="10483200"/>
          </a:xfrm>
          <a:prstGeom prst="rect">
            <a:avLst/>
          </a:prstGeom>
        </p:spPr>
        <p:txBody>
          <a:bodyPr lIns="0" tIns="0" rIns="0" bIns="0"/>
          <a:lstStyle/>
          <a:p>
            <a:r>
              <a:rPr lang="en-US" sz="2000" b="0" strike="noStrike" spc="-1">
                <a:latin typeface="Arial"/>
              </a:rPr>
              <a:t>Medical algorithm for the diagnosis of atopic dermatitis (AD) in early childhood. *For diagnostic criteria, Hanifin and Rajka's criteria, the United Kingdom (UK) Working Party's criteria, the American Academy of Dermatology (AAD) consensus criteria, or other criteria can be used. As a minimum, pruritus, eczematous dermatitis with typical morphology and age‐specific patterns, and chronic or relapsing history must be present. **In early‐onset severe AD (&lt;3 months), certain primary immunodeficiency syndromes such as Omenn syndrome, selective IgA deficiency, hyper‐IgE syndromes, and Wiskott‐Aldrich syndrome, genetic disorders with an impaired barrier function, such as Comel‐Netherton syndrome and peeling skin syndrome, and some inherited metabolic diseases such as biotin deficiency or phenylketonuria should be considered as differential diagnoses</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ustomShape 1"/>
          <p:cNvSpPr/>
          <p:nvPr/>
        </p:nvSpPr>
        <p:spPr>
          <a:xfrm>
            <a:off x="0" y="0"/>
            <a:ext cx="144000" cy="6858000"/>
          </a:xfrm>
          <a:prstGeom prst="rect">
            <a:avLst/>
          </a:prstGeom>
          <a:solidFill>
            <a:srgbClr val="0054A6"/>
          </a:solidFill>
          <a:ln>
            <a:noFill/>
          </a:ln>
        </p:spPr>
        <p:style>
          <a:lnRef idx="0">
            <a:scrgbClr r="0" g="0" b="0"/>
          </a:lnRef>
          <a:fillRef idx="0">
            <a:scrgbClr r="0" g="0" b="0"/>
          </a:fillRef>
          <a:effectRef idx="0">
            <a:scrgbClr r="0" g="0" b="0"/>
          </a:effectRef>
          <a:fontRef idx="minor"/>
        </p:style>
      </p:sp>
      <p:sp>
        <p:nvSpPr>
          <p:cNvPr id="3" name="CustomShape 2"/>
          <p:cNvSpPr/>
          <p:nvPr/>
        </p:nvSpPr>
        <p:spPr>
          <a:xfrm>
            <a:off x="0" y="0"/>
            <a:ext cx="144000" cy="1198440"/>
          </a:xfrm>
          <a:prstGeom prst="rect">
            <a:avLst/>
          </a:prstGeom>
          <a:solidFill>
            <a:srgbClr val="FFCE34"/>
          </a:solidFill>
          <a:ln>
            <a:noFill/>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1260000" y="152280"/>
            <a:ext cx="7200000" cy="451800"/>
          </a:xfrm>
          <a:prstGeom prst="rect">
            <a:avLst/>
          </a:prstGeom>
          <a:noFill/>
          <a:ln>
            <a:noFill/>
          </a:ln>
        </p:spPr>
        <p:txBody>
          <a:bodyPr lIns="90000" tIns="46800" rIns="90000" bIns="46800"/>
          <a:lstStyle/>
          <a:p>
            <a:pPr algn="ctr"/>
            <a:r>
              <a:rPr lang="en-US" sz="1100" b="1" strike="noStrike" spc="-1" dirty="0">
                <a:solidFill>
                  <a:schemeClr val="tx2"/>
                </a:solidFill>
                <a:latin typeface="Arial"/>
              </a:rPr>
              <a:t>Medical algorithm: Diagnosis of atopic dermatitis in early childhood (part I)</a:t>
            </a:r>
          </a:p>
          <a:p>
            <a:pPr algn="ctr"/>
            <a:r>
              <a:rPr lang="en-US" sz="1100" b="0" strike="noStrike" spc="-1" dirty="0" err="1">
                <a:solidFill>
                  <a:schemeClr val="tx2"/>
                </a:solidFill>
                <a:latin typeface="Arial"/>
              </a:rPr>
              <a:t>Sherief</a:t>
            </a:r>
            <a:r>
              <a:rPr lang="en-US" sz="1100" b="0" strike="noStrike" spc="-1" dirty="0">
                <a:solidFill>
                  <a:schemeClr val="tx2"/>
                </a:solidFill>
                <a:latin typeface="Arial"/>
              </a:rPr>
              <a:t> R. </a:t>
            </a:r>
            <a:r>
              <a:rPr lang="en-US" sz="1100" b="0" strike="noStrike" spc="-1" dirty="0" err="1">
                <a:solidFill>
                  <a:schemeClr val="tx2"/>
                </a:solidFill>
                <a:latin typeface="Arial"/>
              </a:rPr>
              <a:t>Janmohamed</a:t>
            </a:r>
            <a:r>
              <a:rPr lang="en-US" sz="1100" b="0" strike="noStrike" spc="-1" dirty="0">
                <a:solidFill>
                  <a:schemeClr val="tx2"/>
                </a:solidFill>
                <a:latin typeface="Arial"/>
              </a:rPr>
              <a:t>, Martine </a:t>
            </a:r>
            <a:r>
              <a:rPr lang="en-US" sz="1100" b="0" strike="noStrike" spc="-1" dirty="0" err="1">
                <a:solidFill>
                  <a:schemeClr val="tx2"/>
                </a:solidFill>
                <a:latin typeface="Arial"/>
              </a:rPr>
              <a:t>Grosber</a:t>
            </a:r>
            <a:r>
              <a:rPr lang="en-US" sz="1100" b="0" strike="noStrike" spc="-1" dirty="0">
                <a:solidFill>
                  <a:schemeClr val="tx2"/>
                </a:solidFill>
                <a:latin typeface="Arial"/>
              </a:rPr>
              <a:t>, Lawrence F. </a:t>
            </a:r>
            <a:r>
              <a:rPr lang="en-US" sz="1100" b="0" strike="noStrike" spc="-1" dirty="0" err="1">
                <a:solidFill>
                  <a:schemeClr val="tx2"/>
                </a:solidFill>
                <a:latin typeface="Arial"/>
              </a:rPr>
              <a:t>Eichenfield</a:t>
            </a:r>
            <a:r>
              <a:rPr lang="en-US" sz="1100" b="0" strike="noStrike" spc="-1" dirty="0">
                <a:solidFill>
                  <a:schemeClr val="tx2"/>
                </a:solidFill>
                <a:latin typeface="Arial"/>
              </a:rPr>
              <a:t>, Johannes Ring, Jan </a:t>
            </a:r>
            <a:r>
              <a:rPr lang="en-US" sz="1100" b="0" strike="noStrike" spc="-1" dirty="0" err="1">
                <a:solidFill>
                  <a:schemeClr val="tx2"/>
                </a:solidFill>
                <a:latin typeface="Arial"/>
              </a:rPr>
              <a:t>Gutermuth</a:t>
            </a:r>
            <a:endParaRPr lang="en-US" sz="1100" b="0" strike="noStrike" spc="-1" dirty="0">
              <a:solidFill>
                <a:schemeClr val="tx2"/>
              </a:solidFill>
              <a:latin typeface="Arial"/>
            </a:endParaRPr>
          </a:p>
        </p:txBody>
      </p:sp>
      <p:sp>
        <p:nvSpPr>
          <p:cNvPr id="46" name="TextShape 2"/>
          <p:cNvSpPr txBox="1"/>
          <p:nvPr/>
        </p:nvSpPr>
        <p:spPr>
          <a:xfrm>
            <a:off x="360000" y="5940000"/>
            <a:ext cx="8640000" cy="451800"/>
          </a:xfrm>
          <a:prstGeom prst="rect">
            <a:avLst/>
          </a:prstGeom>
          <a:noFill/>
          <a:ln>
            <a:noFill/>
          </a:ln>
        </p:spPr>
        <p:txBody>
          <a:bodyPr lIns="90000" tIns="45000" rIns="90000" bIns="45000"/>
          <a:lstStyle/>
          <a:p>
            <a:r>
              <a:rPr lang="en-US" sz="800" b="1" strike="noStrike" spc="-1">
                <a:solidFill>
                  <a:srgbClr val="0054A6"/>
                </a:solidFill>
                <a:latin typeface="Arial"/>
              </a:rPr>
              <a:t>Allergy, Volume: 76, Issue: 1, Pages: 403-406, First published: 22 October 2020, DOI: (10.1111/all.14638) </a:t>
            </a:r>
            <a:endParaRPr lang="en-US" sz="800" b="0" strike="noStrike" spc="-1">
              <a:solidFill>
                <a:srgbClr val="000000"/>
              </a:solidFill>
              <a:latin typeface="Arial"/>
            </a:endParaRPr>
          </a:p>
        </p:txBody>
      </p:sp>
      <p:pic>
        <p:nvPicPr>
          <p:cNvPr id="47" name="Main graphic"/>
          <p:cNvPicPr/>
          <p:nvPr/>
        </p:nvPicPr>
        <p:blipFill>
          <a:blip r:embed="rId3"/>
          <a:stretch/>
        </p:blipFill>
        <p:spPr>
          <a:xfrm>
            <a:off x="3353940" y="673083"/>
            <a:ext cx="2436120" cy="380988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298</Words>
  <Application>Microsoft Office PowerPoint</Application>
  <PresentationFormat>On-screen Show (4:3)</PresentationFormat>
  <Paragraphs>5</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Rüya Kılıç</cp:lastModifiedBy>
  <cp:revision>2</cp:revision>
  <dcterms:modified xsi:type="dcterms:W3CDTF">2022-11-02T14:48:32Z</dcterms:modified>
  <dc:language>en-US</dc:language>
</cp:coreProperties>
</file>