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0726C5EF-FA65-4EE8-ABF4-75DEDDBC388D}"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1333160"/>
          </a:xfrm>
          <a:prstGeom prst="rect">
            <a:avLst/>
          </a:prstGeom>
        </p:spPr>
        <p:txBody>
          <a:bodyPr lIns="0" tIns="0" rIns="0" bIns="0"/>
          <a:lstStyle/>
          <a:p>
            <a:r>
              <a:rPr lang="en-US" sz="2000" b="0" strike="noStrike" spc="-1">
                <a:latin typeface="Arial"/>
              </a:rPr>
              <a:t>Diagnostic algorithm of chronic rhinitis. 1: In order to assess for the concordance between systemic sensitizations and the pattern of nasal symptoms, or to evaluate whether the clinical history is suggestive of allergic disease, it is important to interrogate the patient about the seasonality and the specific triggers (exposure to vegetation, house dust, furry animals, etc.) of the nasal symptoms; 2: the sensitivity of skin prick test (SPT) to detect systemic sensitizations is superior to that of serum specific (s)IgE against whole allergenic sources (eg Phleum pratense) (reference S2). Moreover, SPT is a cheaper and quicker method; 3: the performance of a basophil activation test (BAT) can be considered when the nasal allergen challenge is contraindicated (eg pregnancy, severe uncontrolled asthma, etc.), or when it cannot be conducted for human or technical reasons. Nevertheless, although &gt;50% of LAR and DAR patients test positive in the BAT, a negative result does not exclude the diagnosis of local airway allergy</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710000" y="152280"/>
            <a:ext cx="5774400" cy="451800"/>
          </a:xfrm>
          <a:prstGeom prst="rect">
            <a:avLst/>
          </a:prstGeom>
          <a:noFill/>
          <a:ln>
            <a:noFill/>
          </a:ln>
        </p:spPr>
        <p:txBody>
          <a:bodyPr lIns="90000" tIns="46800" rIns="90000" bIns="46800"/>
          <a:lstStyle/>
          <a:p>
            <a:pPr algn="ctr"/>
            <a:r>
              <a:rPr lang="en-US" sz="1200" b="1" strike="noStrike" spc="-1" dirty="0">
                <a:solidFill>
                  <a:schemeClr val="tx2"/>
                </a:solidFill>
                <a:latin typeface="Arial"/>
              </a:rPr>
              <a:t>Medical algorithm: Diagnosis and treatment of local allergic rhinitis</a:t>
            </a:r>
          </a:p>
          <a:p>
            <a:pPr algn="ctr"/>
            <a:r>
              <a:rPr lang="es-ES" sz="1100" strike="noStrike" spc="-1" dirty="0">
                <a:solidFill>
                  <a:schemeClr val="tx2"/>
                </a:solidFill>
                <a:latin typeface="Arial"/>
              </a:rPr>
              <a:t>Ibon </a:t>
            </a:r>
            <a:r>
              <a:rPr lang="es-ES" sz="1100" strike="noStrike" spc="-1" dirty="0" err="1">
                <a:solidFill>
                  <a:schemeClr val="tx2"/>
                </a:solidFill>
                <a:latin typeface="Arial"/>
              </a:rPr>
              <a:t>Eguiluz</a:t>
            </a:r>
            <a:r>
              <a:rPr lang="es-ES" sz="1100" strike="noStrike" spc="-1" dirty="0">
                <a:solidFill>
                  <a:schemeClr val="tx2"/>
                </a:solidFill>
                <a:latin typeface="Arial"/>
              </a:rPr>
              <a:t>-Gracia, Almudena Testera-Montes, Carmen </a:t>
            </a:r>
            <a:r>
              <a:rPr lang="es-ES" sz="1100" strike="noStrike" spc="-1" dirty="0" err="1">
                <a:solidFill>
                  <a:schemeClr val="tx2"/>
                </a:solidFill>
                <a:latin typeface="Arial"/>
              </a:rPr>
              <a:t>Rondon</a:t>
            </a:r>
            <a:endParaRPr lang="en-US" sz="110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9, Pages: 2927-2930, First published: 05 April 2021, DOI: (10.1111/all.14848) </a:t>
            </a:r>
            <a:endParaRPr lang="en-US" sz="800" b="0" strike="noStrike" spc="-1">
              <a:solidFill>
                <a:srgbClr val="000000"/>
              </a:solidFill>
              <a:latin typeface="Arial"/>
            </a:endParaRPr>
          </a:p>
        </p:txBody>
      </p:sp>
      <p:pic>
        <p:nvPicPr>
          <p:cNvPr id="47" name="Main graphic"/>
          <p:cNvPicPr/>
          <p:nvPr/>
        </p:nvPicPr>
        <p:blipFill>
          <a:blip r:embed="rId3"/>
          <a:stretch/>
        </p:blipFill>
        <p:spPr>
          <a:xfrm>
            <a:off x="1710000" y="1007218"/>
            <a:ext cx="577440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326</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3</cp:revision>
  <dcterms:modified xsi:type="dcterms:W3CDTF">2022-10-28T14:04:02Z</dcterms:modified>
  <dc:language>en-US</dc:language>
</cp:coreProperties>
</file>