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388A5493-39B5-48C4-8126-BE535D5791B7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623340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Therapeutic algorithm for antibody deficiency. ATB, Antibiotics; IgRT, Immunoglobulin replacement therapy; AI, Autoimmune; GLILD, Granulomatous‐lymphocytic interstitial lung disease; IBD, Inflammatory bowel disease; LN, Lymph node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76, Issue: 12, Pages: 3841-3844, First published: 26 May 2021, DOI: (10.1111/all.14961)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1898640" y="1027716"/>
            <a:ext cx="5397840" cy="3809880"/>
          </a:xfrm>
          <a:prstGeom prst="rect">
            <a:avLst/>
          </a:prstGeom>
          <a:ln>
            <a:noFill/>
          </a:ln>
        </p:spPr>
      </p:pic>
      <p:sp>
        <p:nvSpPr>
          <p:cNvPr id="2" name="TextShape 1">
            <a:extLst>
              <a:ext uri="{FF2B5EF4-FFF2-40B4-BE49-F238E27FC236}">
                <a16:creationId xmlns:a16="http://schemas.microsoft.com/office/drawing/2014/main" id="{E21AC139-86F8-1559-9EEB-908532342429}"/>
              </a:ext>
            </a:extLst>
          </p:cNvPr>
          <p:cNvSpPr txBox="1"/>
          <p:nvPr/>
        </p:nvSpPr>
        <p:spPr>
          <a:xfrm>
            <a:off x="1811160" y="152280"/>
            <a:ext cx="557208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400" b="1" strike="noStrike" spc="-1" dirty="0">
                <a:solidFill>
                  <a:schemeClr val="tx2">
                    <a:lumMod val="75000"/>
                  </a:schemeClr>
                </a:solidFill>
                <a:latin typeface="Arial"/>
              </a:rPr>
              <a:t>Medical algorithm: Diagnosis and management of antibody immunodeficiencies</a:t>
            </a:r>
          </a:p>
          <a:p>
            <a:pPr algn="ctr"/>
            <a:r>
              <a:rPr lang="en-US" sz="1100" b="0" strike="noStrike" spc="-1" dirty="0">
                <a:solidFill>
                  <a:schemeClr val="tx2">
                    <a:lumMod val="75000"/>
                  </a:schemeClr>
                </a:solidFill>
                <a:latin typeface="Arial"/>
              </a:rPr>
              <a:t>Anna </a:t>
            </a:r>
            <a:r>
              <a:rPr lang="en-US" sz="1100" b="0" strike="noStrike" spc="-1" dirty="0" err="1">
                <a:solidFill>
                  <a:schemeClr val="tx2">
                    <a:lumMod val="75000"/>
                  </a:schemeClr>
                </a:solidFill>
                <a:latin typeface="Arial"/>
              </a:rPr>
              <a:t>Šedivá</a:t>
            </a:r>
            <a:r>
              <a:rPr lang="en-US" sz="1100" b="0" strike="noStrike" spc="-1" dirty="0">
                <a:solidFill>
                  <a:schemeClr val="tx2">
                    <a:lumMod val="75000"/>
                  </a:schemeClr>
                </a:solidFill>
                <a:latin typeface="Arial"/>
              </a:rPr>
              <a:t>, </a:t>
            </a:r>
            <a:r>
              <a:rPr lang="en-US" sz="1100" b="0" strike="noStrike" spc="-1" dirty="0" err="1">
                <a:solidFill>
                  <a:schemeClr val="tx2">
                    <a:lumMod val="75000"/>
                  </a:schemeClr>
                </a:solidFill>
                <a:latin typeface="Arial"/>
              </a:rPr>
              <a:t>Tomáš</a:t>
            </a:r>
            <a:r>
              <a:rPr lang="en-US" sz="1100" b="0" strike="noStrike" spc="-1" dirty="0">
                <a:solidFill>
                  <a:schemeClr val="tx2">
                    <a:lumMod val="75000"/>
                  </a:schemeClr>
                </a:solidFill>
                <a:latin typeface="Arial"/>
              </a:rPr>
              <a:t> </a:t>
            </a:r>
            <a:r>
              <a:rPr lang="en-US" sz="1100" b="0" strike="noStrike" spc="-1" dirty="0" err="1">
                <a:solidFill>
                  <a:schemeClr val="tx2">
                    <a:lumMod val="75000"/>
                  </a:schemeClr>
                </a:solidFill>
                <a:latin typeface="Arial"/>
              </a:rPr>
              <a:t>Milota</a:t>
            </a:r>
            <a:r>
              <a:rPr lang="en-US" sz="1100" b="0" strike="noStrike" spc="-1" dirty="0">
                <a:solidFill>
                  <a:schemeClr val="tx2">
                    <a:lumMod val="75000"/>
                  </a:schemeClr>
                </a:solidFill>
                <a:latin typeface="Arial"/>
              </a:rPr>
              <a:t>, </a:t>
            </a:r>
            <a:r>
              <a:rPr lang="en-US" sz="1100" b="0" strike="noStrike" spc="-1" dirty="0" err="1">
                <a:solidFill>
                  <a:schemeClr val="tx2">
                    <a:lumMod val="75000"/>
                  </a:schemeClr>
                </a:solidFill>
                <a:latin typeface="Arial"/>
              </a:rPr>
              <a:t>Jiří</a:t>
            </a:r>
            <a:r>
              <a:rPr lang="en-US" sz="1100" b="0" strike="noStrike" spc="-1" dirty="0">
                <a:solidFill>
                  <a:schemeClr val="tx2">
                    <a:lumMod val="75000"/>
                  </a:schemeClr>
                </a:solidFill>
                <a:latin typeface="Arial"/>
              </a:rPr>
              <a:t> Litzman, Isabella </a:t>
            </a:r>
            <a:r>
              <a:rPr lang="en-US" sz="1100" b="0" strike="noStrike" spc="-1" dirty="0" err="1">
                <a:solidFill>
                  <a:schemeClr val="tx2">
                    <a:lumMod val="75000"/>
                  </a:schemeClr>
                </a:solidFill>
                <a:latin typeface="Arial"/>
              </a:rPr>
              <a:t>Quinti</a:t>
            </a:r>
            <a:r>
              <a:rPr lang="en-US" sz="1100" b="0" strike="noStrike" spc="-1" dirty="0">
                <a:solidFill>
                  <a:schemeClr val="tx2">
                    <a:lumMod val="75000"/>
                  </a:schemeClr>
                </a:solidFill>
                <a:latin typeface="Arial"/>
              </a:rPr>
              <a:t>, Isabelle </a:t>
            </a:r>
            <a:r>
              <a:rPr lang="en-US" sz="1100" b="0" strike="noStrike" spc="-1" dirty="0" err="1">
                <a:solidFill>
                  <a:schemeClr val="tx2">
                    <a:lumMod val="75000"/>
                  </a:schemeClr>
                </a:solidFill>
                <a:latin typeface="Arial"/>
              </a:rPr>
              <a:t>Meyts</a:t>
            </a:r>
            <a:r>
              <a:rPr lang="en-US" sz="1100" b="0" strike="noStrike" spc="-1" dirty="0">
                <a:solidFill>
                  <a:schemeClr val="tx2">
                    <a:lumMod val="75000"/>
                  </a:schemeClr>
                </a:solidFill>
                <a:latin typeface="Arial"/>
              </a:rPr>
              <a:t>, et al.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3</cp:revision>
  <dcterms:modified xsi:type="dcterms:W3CDTF">2022-11-03T12:46:49Z</dcterms:modified>
  <dc:language>en-US</dc:language>
</cp:coreProperties>
</file>