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7772400" cy="10058400"/>
  <p:defaultTextStyle>
    <a:defPPr>
      <a:defRPr lang="en-CH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1498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533520" y="764280"/>
            <a:ext cx="6704640" cy="37713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en-US" sz="4400" b="0" strike="noStrike" spc="-1">
                <a:latin typeface="Arial"/>
              </a:rPr>
              <a:t>Click to move the slide</a:t>
            </a:r>
          </a:p>
        </p:txBody>
      </p:sp>
      <p:sp>
        <p:nvSpPr>
          <p:cNvPr id="39" name="PlaceHolder 2"/>
          <p:cNvSpPr>
            <a:spLocks noGrp="1"/>
          </p:cNvSpPr>
          <p:nvPr>
            <p:ph type="body"/>
          </p:nvPr>
        </p:nvSpPr>
        <p:spPr>
          <a:xfrm>
            <a:off x="777240" y="4777560"/>
            <a:ext cx="6217560" cy="452592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en-US" sz="2000" b="0" strike="noStrike" spc="-1">
                <a:latin typeface="Arial"/>
              </a:rPr>
              <a:t>Click to edit the notes format</a:t>
            </a:r>
          </a:p>
        </p:txBody>
      </p:sp>
      <p:sp>
        <p:nvSpPr>
          <p:cNvPr id="40" name="PlaceHolder 3"/>
          <p:cNvSpPr>
            <a:spLocks noGrp="1"/>
          </p:cNvSpPr>
          <p:nvPr>
            <p:ph type="hdr"/>
          </p:nvPr>
        </p:nvSpPr>
        <p:spPr>
          <a:xfrm>
            <a:off x="0" y="0"/>
            <a:ext cx="3372840" cy="50256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en-US" sz="1400" b="0" strike="noStrike" spc="-1">
                <a:solidFill>
                  <a:srgbClr val="303D22"/>
                </a:solidFill>
                <a:latin typeface="Arial"/>
              </a:rPr>
              <a:t>&lt;header&gt;</a:t>
            </a:r>
          </a:p>
        </p:txBody>
      </p:sp>
      <p:sp>
        <p:nvSpPr>
          <p:cNvPr id="41" name="PlaceHolder 4"/>
          <p:cNvSpPr>
            <a:spLocks noGrp="1"/>
          </p:cNvSpPr>
          <p:nvPr>
            <p:ph type="dt"/>
          </p:nvPr>
        </p:nvSpPr>
        <p:spPr>
          <a:xfrm>
            <a:off x="4399200" y="0"/>
            <a:ext cx="3372840" cy="502560"/>
          </a:xfrm>
          <a:prstGeom prst="rect">
            <a:avLst/>
          </a:prstGeom>
        </p:spPr>
        <p:txBody>
          <a:bodyPr lIns="0" tIns="0" rIns="0" bIns="0"/>
          <a:lstStyle/>
          <a:p>
            <a:pPr algn="r"/>
            <a:r>
              <a:rPr lang="en-US" sz="1400" b="0" strike="noStrike" spc="-1">
                <a:solidFill>
                  <a:srgbClr val="303D22"/>
                </a:solidFill>
                <a:latin typeface="Arial"/>
              </a:rPr>
              <a:t>&lt;date/time&gt;</a:t>
            </a:r>
          </a:p>
        </p:txBody>
      </p:sp>
      <p:sp>
        <p:nvSpPr>
          <p:cNvPr id="42" name="PlaceHolder 5"/>
          <p:cNvSpPr>
            <a:spLocks noGrp="1"/>
          </p:cNvSpPr>
          <p:nvPr>
            <p:ph type="ftr"/>
          </p:nvPr>
        </p:nvSpPr>
        <p:spPr>
          <a:xfrm>
            <a:off x="0" y="9555480"/>
            <a:ext cx="3372840" cy="502560"/>
          </a:xfrm>
          <a:prstGeom prst="rect">
            <a:avLst/>
          </a:prstGeom>
        </p:spPr>
        <p:txBody>
          <a:bodyPr lIns="0" tIns="0" rIns="0" bIns="0" anchor="b"/>
          <a:lstStyle/>
          <a:p>
            <a:r>
              <a:rPr lang="en-US" sz="1400" b="0" strike="noStrike" spc="-1">
                <a:solidFill>
                  <a:srgbClr val="303D22"/>
                </a:solidFill>
                <a:latin typeface="Arial"/>
              </a:rPr>
              <a:t>&lt;footer&gt;</a:t>
            </a:r>
          </a:p>
        </p:txBody>
      </p:sp>
      <p:sp>
        <p:nvSpPr>
          <p:cNvPr id="43" name="PlaceHolder 6"/>
          <p:cNvSpPr>
            <a:spLocks noGrp="1"/>
          </p:cNvSpPr>
          <p:nvPr>
            <p:ph type="sldNum"/>
          </p:nvPr>
        </p:nvSpPr>
        <p:spPr>
          <a:xfrm>
            <a:off x="4399200" y="9555480"/>
            <a:ext cx="3372840" cy="502560"/>
          </a:xfrm>
          <a:prstGeom prst="rect">
            <a:avLst/>
          </a:prstGeom>
        </p:spPr>
        <p:txBody>
          <a:bodyPr lIns="0" tIns="0" rIns="0" bIns="0" anchor="b"/>
          <a:lstStyle/>
          <a:p>
            <a:pPr algn="r"/>
            <a:fld id="{FF439A66-BE27-4333-9DE5-88015013AF98}" type="slidenum">
              <a:rPr lang="en-US" sz="1400" b="0" strike="noStrike" spc="-1">
                <a:solidFill>
                  <a:srgbClr val="303D22"/>
                </a:solidFill>
                <a:latin typeface="Arial"/>
              </a:rPr>
              <a:t>‹#›</a:t>
            </a:fld>
            <a:endParaRPr lang="en-US" sz="1400" b="0" strike="noStrike" spc="-1">
              <a:solidFill>
                <a:srgbClr val="303D22"/>
              </a:solidFill>
              <a:latin typeface="Arial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1589088" y="1006475"/>
            <a:ext cx="4594225" cy="3446463"/>
          </a:xfrm>
          <a:prstGeom prst="rect">
            <a:avLst/>
          </a:prstGeom>
        </p:spPr>
      </p:sp>
      <p:sp>
        <p:nvSpPr>
          <p:cNvPr id="49" name="PlaceHolder 2"/>
          <p:cNvSpPr>
            <a:spLocks noGrp="1"/>
          </p:cNvSpPr>
          <p:nvPr>
            <p:ph type="body"/>
          </p:nvPr>
        </p:nvSpPr>
        <p:spPr>
          <a:xfrm>
            <a:off x="1185120" y="4787640"/>
            <a:ext cx="5407560" cy="623340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en-US" sz="2000" b="0" strike="noStrike" spc="-1">
                <a:latin typeface="Arial"/>
              </a:rPr>
              <a:t>Management algorithm for chronic rhinosinusitis (CRS, suggestion of the authors). *Type 2 markers: late‐onset asthma, increased blood eosinophils, elevated total IgE, polysensitization and others [Colour figure can be viewed at wileyonlinelibrary.com]</a:t>
            </a:r>
          </a:p>
          <a:p>
            <a:r>
              <a:rPr lang="en-US" sz="2000" b="0" strike="noStrike" spc="-1">
                <a:latin typeface="Arial"/>
              </a:rPr>
              <a:t>IF THIS IMAGE HAS BEEN PROVIDED BY OR IS OWNED BY A THIRD PARTY, AS INDICATED IN THE CAPTION LINE, THEN FURTHER PERMISSION MAY BE NEEDED BEFORE ANY FURTHER USE. PLEASE CONTACT WILEY'S PERMISSIONS DEPARTMENT ON PERMISSIONS@WILEY.COM OR USE THE RIGHTSLINK SERVICE BY CLICKING ON THE 'REQUEST PERMISSIONS' LINK ACCOMPANYING THIS ARTICLE. WILEY OR AUTHOR OWNED IMAGES MAY BE USED FOR NON-COMMERCIAL PURPOSES, SUBJECT TO PROPER CITATION OF THE ARTICLE, AUTHOR, AND PUBLISHER. 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 type="body"/>
          </p:nvPr>
        </p:nvSpPr>
        <p:spPr>
          <a:xfrm>
            <a:off x="323964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 type="body"/>
          </p:nvPr>
        </p:nvSpPr>
        <p:spPr>
          <a:xfrm>
            <a:off x="602208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 type="body"/>
          </p:nvPr>
        </p:nvSpPr>
        <p:spPr>
          <a:xfrm>
            <a:off x="45720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 type="body"/>
          </p:nvPr>
        </p:nvSpPr>
        <p:spPr>
          <a:xfrm>
            <a:off x="323964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 type="body"/>
          </p:nvPr>
        </p:nvSpPr>
        <p:spPr>
          <a:xfrm>
            <a:off x="602208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9240" cy="53078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stomShape 1"/>
          <p:cNvSpPr/>
          <p:nvPr/>
        </p:nvSpPr>
        <p:spPr>
          <a:xfrm>
            <a:off x="0" y="0"/>
            <a:ext cx="144000" cy="6858000"/>
          </a:xfrm>
          <a:prstGeom prst="rect">
            <a:avLst/>
          </a:prstGeom>
          <a:solidFill>
            <a:srgbClr val="0054A6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3" name="CustomShape 2"/>
          <p:cNvSpPr/>
          <p:nvPr/>
        </p:nvSpPr>
        <p:spPr>
          <a:xfrm>
            <a:off x="0" y="0"/>
            <a:ext cx="144000" cy="1198440"/>
          </a:xfrm>
          <a:prstGeom prst="rect">
            <a:avLst/>
          </a:prstGeom>
          <a:solidFill>
            <a:srgbClr val="FFCE34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CH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TextShape 1"/>
          <p:cNvSpPr txBox="1"/>
          <p:nvPr/>
        </p:nvSpPr>
        <p:spPr>
          <a:xfrm>
            <a:off x="1260000" y="140705"/>
            <a:ext cx="7200000" cy="451800"/>
          </a:xfrm>
          <a:prstGeom prst="rect">
            <a:avLst/>
          </a:prstGeom>
          <a:noFill/>
          <a:ln>
            <a:noFill/>
          </a:ln>
        </p:spPr>
        <p:txBody>
          <a:bodyPr lIns="90000" tIns="46800" rIns="90000" bIns="46800"/>
          <a:lstStyle/>
          <a:p>
            <a:pPr algn="ctr"/>
            <a:r>
              <a:rPr lang="en-US" sz="1200" b="1" strike="noStrike" spc="-1" dirty="0">
                <a:solidFill>
                  <a:schemeClr val="tx2"/>
                </a:solidFill>
                <a:latin typeface="Arial"/>
              </a:rPr>
              <a:t>Medical algorithm: Diagnosis and treatment of chronic rhinosinusitis</a:t>
            </a:r>
          </a:p>
          <a:p>
            <a:pPr algn="ctr"/>
            <a:r>
              <a:rPr lang="en-US" sz="1100" b="0" strike="noStrike" spc="-1" dirty="0">
                <a:solidFill>
                  <a:schemeClr val="tx2"/>
                </a:solidFill>
                <a:latin typeface="Arial"/>
              </a:rPr>
              <a:t>Claus </a:t>
            </a:r>
            <a:r>
              <a:rPr lang="en-US" sz="1100" b="0" strike="noStrike" spc="-1" dirty="0" err="1">
                <a:solidFill>
                  <a:schemeClr val="tx2"/>
                </a:solidFill>
                <a:latin typeface="Arial"/>
              </a:rPr>
              <a:t>Bachert</a:t>
            </a:r>
            <a:r>
              <a:rPr lang="en-US" sz="1100" b="0" strike="noStrike" spc="-1" dirty="0">
                <a:solidFill>
                  <a:schemeClr val="tx2"/>
                </a:solidFill>
                <a:latin typeface="Arial"/>
              </a:rPr>
              <a:t>, Nan Zhang</a:t>
            </a:r>
          </a:p>
        </p:txBody>
      </p:sp>
      <p:sp>
        <p:nvSpPr>
          <p:cNvPr id="46" name="TextShape 2"/>
          <p:cNvSpPr txBox="1"/>
          <p:nvPr/>
        </p:nvSpPr>
        <p:spPr>
          <a:xfrm>
            <a:off x="360000" y="5940000"/>
            <a:ext cx="8640000" cy="45180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r>
              <a:rPr lang="en-US" sz="800" b="1" strike="noStrike" spc="-1">
                <a:solidFill>
                  <a:srgbClr val="0054A6"/>
                </a:solidFill>
                <a:latin typeface="Arial"/>
              </a:rPr>
              <a:t>Allergy, Volume: 75, Issue: 1, Pages: 240-242, First published: 16 April 2019, DOI: (10.1111/all.13823) </a:t>
            </a:r>
            <a:endParaRPr lang="en-US" sz="800" b="0" strike="noStrike" spc="-1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47" name="Main graphic"/>
          <p:cNvPicPr/>
          <p:nvPr/>
        </p:nvPicPr>
        <p:blipFill>
          <a:blip r:embed="rId3"/>
          <a:stretch/>
        </p:blipFill>
        <p:spPr>
          <a:xfrm>
            <a:off x="2544120" y="1139192"/>
            <a:ext cx="4055760" cy="380988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175</Words>
  <Application>Microsoft Office PowerPoint</Application>
  <PresentationFormat>On-screen Show (4:3)</PresentationFormat>
  <Paragraphs>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/>
  <dc:description/>
  <cp:lastModifiedBy>Rüya Kılıç</cp:lastModifiedBy>
  <cp:revision>2</cp:revision>
  <dcterms:modified xsi:type="dcterms:W3CDTF">2022-10-27T14:23:52Z</dcterms:modified>
  <dc:language>en-US</dc:language>
</cp:coreProperties>
</file>