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7772400" cy="100584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49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533520" y="764280"/>
            <a:ext cx="6704640" cy="3771360"/>
          </a:xfrm>
          <a:prstGeom prst="rect">
            <a:avLst/>
          </a:prstGeom>
        </p:spPr>
        <p:txBody>
          <a:bodyPr lIns="0" tIns="0" rIns="0" bIns="0" anchor="ctr"/>
          <a:lstStyle/>
          <a:p>
            <a:pPr algn="ctr"/>
            <a:r>
              <a:rPr lang="en-US" sz="4400" b="0" strike="noStrike" spc="-1">
                <a:latin typeface="Arial"/>
              </a:rPr>
              <a:t>Click to move the slide</a:t>
            </a:r>
          </a:p>
        </p:txBody>
      </p:sp>
      <p:sp>
        <p:nvSpPr>
          <p:cNvPr id="39" name="PlaceHolder 2"/>
          <p:cNvSpPr>
            <a:spLocks noGrp="1"/>
          </p:cNvSpPr>
          <p:nvPr>
            <p:ph type="body"/>
          </p:nvPr>
        </p:nvSpPr>
        <p:spPr>
          <a:xfrm>
            <a:off x="777240" y="4777560"/>
            <a:ext cx="6217560" cy="4525920"/>
          </a:xfrm>
          <a:prstGeom prst="rect">
            <a:avLst/>
          </a:prstGeom>
        </p:spPr>
        <p:txBody>
          <a:bodyPr lIns="0" tIns="0" rIns="0" bIns="0"/>
          <a:lstStyle/>
          <a:p>
            <a:r>
              <a:rPr lang="en-US" sz="2000" b="0" strike="noStrike" spc="-1">
                <a:latin typeface="Arial"/>
              </a:rPr>
              <a:t>Click to edit the notes format</a:t>
            </a:r>
          </a:p>
        </p:txBody>
      </p:sp>
      <p:sp>
        <p:nvSpPr>
          <p:cNvPr id="40" name="PlaceHolder 3"/>
          <p:cNvSpPr>
            <a:spLocks noGrp="1"/>
          </p:cNvSpPr>
          <p:nvPr>
            <p:ph type="hdr"/>
          </p:nvPr>
        </p:nvSpPr>
        <p:spPr>
          <a:xfrm>
            <a:off x="0" y="0"/>
            <a:ext cx="3372840" cy="502560"/>
          </a:xfrm>
          <a:prstGeom prst="rect">
            <a:avLst/>
          </a:prstGeom>
        </p:spPr>
        <p:txBody>
          <a:bodyPr lIns="0" tIns="0" rIns="0" bIns="0"/>
          <a:lstStyle/>
          <a:p>
            <a:r>
              <a:rPr lang="en-US" sz="1400" b="0" strike="noStrike" spc="-1">
                <a:solidFill>
                  <a:srgbClr val="303D22"/>
                </a:solidFill>
                <a:latin typeface="Arial"/>
              </a:rPr>
              <a:t>&lt;header&gt;</a:t>
            </a:r>
          </a:p>
        </p:txBody>
      </p:sp>
      <p:sp>
        <p:nvSpPr>
          <p:cNvPr id="41" name="PlaceHolder 4"/>
          <p:cNvSpPr>
            <a:spLocks noGrp="1"/>
          </p:cNvSpPr>
          <p:nvPr>
            <p:ph type="dt"/>
          </p:nvPr>
        </p:nvSpPr>
        <p:spPr>
          <a:xfrm>
            <a:off x="4399200" y="0"/>
            <a:ext cx="3372840" cy="502560"/>
          </a:xfrm>
          <a:prstGeom prst="rect">
            <a:avLst/>
          </a:prstGeom>
        </p:spPr>
        <p:txBody>
          <a:bodyPr lIns="0" tIns="0" rIns="0" bIns="0"/>
          <a:lstStyle/>
          <a:p>
            <a:pPr algn="r"/>
            <a:r>
              <a:rPr lang="en-US" sz="1400" b="0" strike="noStrike" spc="-1">
                <a:solidFill>
                  <a:srgbClr val="303D22"/>
                </a:solidFill>
                <a:latin typeface="Arial"/>
              </a:rPr>
              <a:t>&lt;date/time&gt;</a:t>
            </a:r>
          </a:p>
        </p:txBody>
      </p:sp>
      <p:sp>
        <p:nvSpPr>
          <p:cNvPr id="42" name="PlaceHolder 5"/>
          <p:cNvSpPr>
            <a:spLocks noGrp="1"/>
          </p:cNvSpPr>
          <p:nvPr>
            <p:ph type="ftr"/>
          </p:nvPr>
        </p:nvSpPr>
        <p:spPr>
          <a:xfrm>
            <a:off x="0" y="9555480"/>
            <a:ext cx="3372840" cy="502560"/>
          </a:xfrm>
          <a:prstGeom prst="rect">
            <a:avLst/>
          </a:prstGeom>
        </p:spPr>
        <p:txBody>
          <a:bodyPr lIns="0" tIns="0" rIns="0" bIns="0" anchor="b"/>
          <a:lstStyle/>
          <a:p>
            <a:r>
              <a:rPr lang="en-US" sz="1400" b="0" strike="noStrike" spc="-1">
                <a:solidFill>
                  <a:srgbClr val="303D22"/>
                </a:solidFill>
                <a:latin typeface="Arial"/>
              </a:rPr>
              <a:t>&lt;footer&gt;</a:t>
            </a:r>
          </a:p>
        </p:txBody>
      </p:sp>
      <p:sp>
        <p:nvSpPr>
          <p:cNvPr id="43" name="PlaceHolder 6"/>
          <p:cNvSpPr>
            <a:spLocks noGrp="1"/>
          </p:cNvSpPr>
          <p:nvPr>
            <p:ph type="sldNum"/>
          </p:nvPr>
        </p:nvSpPr>
        <p:spPr>
          <a:xfrm>
            <a:off x="4399200" y="9555480"/>
            <a:ext cx="3372840" cy="502560"/>
          </a:xfrm>
          <a:prstGeom prst="rect">
            <a:avLst/>
          </a:prstGeom>
        </p:spPr>
        <p:txBody>
          <a:bodyPr lIns="0" tIns="0" rIns="0" bIns="0" anchor="b"/>
          <a:lstStyle/>
          <a:p>
            <a:pPr algn="r"/>
            <a:fld id="{ADE0F4C9-8A06-4F6E-8681-012090ADAF52}" type="slidenum">
              <a:rPr lang="en-US" sz="1400" b="0" strike="noStrike" spc="-1">
                <a:solidFill>
                  <a:srgbClr val="303D22"/>
                </a:solidFill>
                <a:latin typeface="Arial"/>
              </a:rPr>
              <a:t>‹#›</a:t>
            </a:fld>
            <a:endParaRPr lang="en-US" sz="1400" b="0" strike="noStrike" spc="-1">
              <a:solidFill>
                <a:srgbClr val="303D22"/>
              </a:solidFill>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noRot="1" noChangeAspect="1"/>
          </p:cNvSpPr>
          <p:nvPr>
            <p:ph type="sldImg"/>
          </p:nvPr>
        </p:nvSpPr>
        <p:spPr>
          <a:xfrm>
            <a:off x="1589088" y="1006475"/>
            <a:ext cx="4594225" cy="3446463"/>
          </a:xfrm>
          <a:prstGeom prst="rect">
            <a:avLst/>
          </a:prstGeom>
        </p:spPr>
      </p:sp>
      <p:sp>
        <p:nvSpPr>
          <p:cNvPr id="49" name="PlaceHolder 2"/>
          <p:cNvSpPr>
            <a:spLocks noGrp="1"/>
          </p:cNvSpPr>
          <p:nvPr>
            <p:ph type="body"/>
          </p:nvPr>
        </p:nvSpPr>
        <p:spPr>
          <a:xfrm>
            <a:off x="1185120" y="4787640"/>
            <a:ext cx="5407560" cy="17849520"/>
          </a:xfrm>
          <a:prstGeom prst="rect">
            <a:avLst/>
          </a:prstGeom>
        </p:spPr>
        <p:txBody>
          <a:bodyPr lIns="0" tIns="0" rIns="0" bIns="0"/>
          <a:lstStyle/>
          <a:p>
            <a:r>
              <a:rPr lang="en-US" sz="2000" b="0" strike="noStrike" spc="-1">
                <a:latin typeface="Arial"/>
              </a:rPr>
              <a:t>Management of patients with previous radiocontrast medium reaction. (1) Patients with history of anaphylaxis, bronchospasm, urticaria and/or angioedema and exanthems to RCM should undergo allergological work‐up. Those with severe NIHRs, as bullous exanthems or with systemic symptoms, should avoid future RCM application, whereas skin tests can be done. (2) In patients with mild IHR (urticaria ± angioedema) or NIHR (maculopapular exanthem) and urgent need for RCM‐based imaging, a nonculprit RCM may be given after premedication. In patients with anaphylaxis, RCM should be avoided and native CT or MRI scan performed. If RCM is considered indispensable and a risk‐benefit analysis positive, best administer the RCM after premedication and in emergency preparedness including anesthesia stand‐by. (3) For best sensitivity, skin tests are done 2‐6 months after the reaction. Skin prick test and, if negative, intradermal test are performed, in NIHR additionally patch tests. Test concentrations and reading times differ between IHR and NIHR (Table ). The culprits of previous reactions are skin tested. If positive, or if the culprit is unknown, a panel of available RCM is added. Basophil activation test (BAT) and lymphocyte transformation tests (LTT) may optionally be used. If no RCM allergy can be demonstrated by positive skin tests to the tested RCM (nonallergic RCM hypersensitivity), further skin tests are not helpful, thus use a nonculprit RCM and apply premedication under emergency preparedness. (4) If skin tests are positive to the culprit, RCM allergy is diagnosed and alternative skin test‐negative (± BAT‐ or LTT‐negative) alternative RCMs are looked for. (5) Provocation tests confirm tolerability to a skin test‐negative RCM, for example after very severe reaction, but are often dispensable. Otherwise, a skin test‐negative alternative RCM is administered without premedication under emergency preparedness</a:t>
            </a:r>
          </a:p>
          <a:p>
            <a:r>
              <a:rPr lang="en-US" sz="2000" b="0" strike="noStrike" spc="-1">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p:nvPr/>
        </p:nvSpPr>
        <p:spPr>
          <a:xfrm>
            <a:off x="0" y="0"/>
            <a:ext cx="144000" cy="6858000"/>
          </a:xfrm>
          <a:prstGeom prst="rect">
            <a:avLst/>
          </a:prstGeom>
          <a:solidFill>
            <a:srgbClr val="0054A6"/>
          </a:solidFill>
          <a:ln>
            <a:noFill/>
          </a:ln>
        </p:spPr>
        <p:style>
          <a:lnRef idx="0">
            <a:scrgbClr r="0" g="0" b="0"/>
          </a:lnRef>
          <a:fillRef idx="0">
            <a:scrgbClr r="0" g="0" b="0"/>
          </a:fillRef>
          <a:effectRef idx="0">
            <a:scrgbClr r="0" g="0" b="0"/>
          </a:effectRef>
          <a:fontRef idx="minor"/>
        </p:style>
      </p:sp>
      <p:sp>
        <p:nvSpPr>
          <p:cNvPr id="3" name="CustomShape 2"/>
          <p:cNvSpPr/>
          <p:nvPr/>
        </p:nvSpPr>
        <p:spPr>
          <a:xfrm>
            <a:off x="0" y="0"/>
            <a:ext cx="144000" cy="1198440"/>
          </a:xfrm>
          <a:prstGeom prst="rect">
            <a:avLst/>
          </a:prstGeom>
          <a:solidFill>
            <a:srgbClr val="FFCE34"/>
          </a:solidFill>
          <a:ln>
            <a:noFill/>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1260000" y="133427"/>
            <a:ext cx="7200000" cy="451800"/>
          </a:xfrm>
          <a:prstGeom prst="rect">
            <a:avLst/>
          </a:prstGeom>
          <a:noFill/>
          <a:ln>
            <a:noFill/>
          </a:ln>
        </p:spPr>
        <p:txBody>
          <a:bodyPr lIns="90000" tIns="46800" rIns="90000" bIns="46800"/>
          <a:lstStyle/>
          <a:p>
            <a:pPr algn="ctr"/>
            <a:r>
              <a:rPr lang="en-US" sz="1200" b="1" strike="noStrike" spc="-1" dirty="0">
                <a:solidFill>
                  <a:schemeClr val="tx2"/>
                </a:solidFill>
                <a:latin typeface="Arial"/>
              </a:rPr>
              <a:t>Medical algorithm: Diagnosis and treatment of radiocontrast media hypersensitivity</a:t>
            </a:r>
          </a:p>
          <a:p>
            <a:pPr algn="ctr"/>
            <a:r>
              <a:rPr lang="en-US" sz="1100" b="0" strike="noStrike" spc="-1" dirty="0">
                <a:solidFill>
                  <a:schemeClr val="tx2"/>
                </a:solidFill>
                <a:latin typeface="Arial"/>
              </a:rPr>
              <a:t>Knut </a:t>
            </a:r>
            <a:r>
              <a:rPr lang="en-US" sz="1100" b="0" strike="noStrike" spc="-1" dirty="0" err="1">
                <a:solidFill>
                  <a:schemeClr val="tx2"/>
                </a:solidFill>
                <a:latin typeface="Arial"/>
              </a:rPr>
              <a:t>Brockow</a:t>
            </a:r>
            <a:endParaRPr lang="en-US" sz="1100" b="0" strike="noStrike" spc="-1" dirty="0">
              <a:solidFill>
                <a:schemeClr val="tx2"/>
              </a:solidFill>
              <a:latin typeface="Arial"/>
            </a:endParaRPr>
          </a:p>
        </p:txBody>
      </p:sp>
      <p:sp>
        <p:nvSpPr>
          <p:cNvPr id="46" name="TextShape 2"/>
          <p:cNvSpPr txBox="1"/>
          <p:nvPr/>
        </p:nvSpPr>
        <p:spPr>
          <a:xfrm>
            <a:off x="360000" y="5940000"/>
            <a:ext cx="8640000" cy="451800"/>
          </a:xfrm>
          <a:prstGeom prst="rect">
            <a:avLst/>
          </a:prstGeom>
          <a:noFill/>
          <a:ln>
            <a:noFill/>
          </a:ln>
        </p:spPr>
        <p:txBody>
          <a:bodyPr lIns="90000" tIns="45000" rIns="90000" bIns="45000"/>
          <a:lstStyle/>
          <a:p>
            <a:r>
              <a:rPr lang="en-US" sz="800" b="1" strike="noStrike" spc="-1">
                <a:solidFill>
                  <a:srgbClr val="0054A6"/>
                </a:solidFill>
                <a:latin typeface="Arial"/>
              </a:rPr>
              <a:t>Allergy, Volume: 75, Issue: 5, Pages: 1278-1280, First published: 11 December 2019, DOI: (10.1111/all.14147) </a:t>
            </a:r>
            <a:endParaRPr lang="en-US" sz="800" b="0" strike="noStrike" spc="-1">
              <a:solidFill>
                <a:srgbClr val="000000"/>
              </a:solidFill>
              <a:latin typeface="Arial"/>
            </a:endParaRPr>
          </a:p>
        </p:txBody>
      </p:sp>
      <p:pic>
        <p:nvPicPr>
          <p:cNvPr id="47" name="Main graphic"/>
          <p:cNvPicPr/>
          <p:nvPr/>
        </p:nvPicPr>
        <p:blipFill>
          <a:blip r:embed="rId3"/>
          <a:stretch/>
        </p:blipFill>
        <p:spPr>
          <a:xfrm>
            <a:off x="3085200" y="780974"/>
            <a:ext cx="3024000" cy="3809880"/>
          </a:xfrm>
          <a:prstGeom prst="rect">
            <a:avLst/>
          </a:prstGeom>
          <a:ln>
            <a:noFill/>
          </a:ln>
        </p:spPr>
      </p:pic>
    </p:spTree>
  </p:cSld>
  <p:clrMapOvr>
    <a:masterClrMapping/>
  </p:clrMapOvr>
  <p:transition>
    <p:wipe dir="r"/>
  </p:transition>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485</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Rüya Kılıç</cp:lastModifiedBy>
  <cp:revision>1</cp:revision>
  <dcterms:modified xsi:type="dcterms:W3CDTF">2022-10-27T13:49:33Z</dcterms:modified>
  <dc:language>en-US</dc:language>
</cp:coreProperties>
</file>