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9144000" cy="6858000" type="screen4x3"/>
  <p:notesSz cx="7772400" cy="100584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40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pPr algn="ctr"/>
            <a:r>
              <a:rPr lang="en-US" sz="4400" b="0" strike="noStrike" spc="-1">
                <a:latin typeface="Arial"/>
              </a:rPr>
              <a:t>Click to move the slide</a:t>
            </a:r>
          </a:p>
        </p:txBody>
      </p:sp>
      <p:sp>
        <p:nvSpPr>
          <p:cNvPr id="39"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40"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303D22"/>
                </a:solidFill>
                <a:latin typeface="Arial"/>
              </a:rPr>
              <a:t>&lt;header&gt;</a:t>
            </a:r>
          </a:p>
        </p:txBody>
      </p:sp>
      <p:sp>
        <p:nvSpPr>
          <p:cNvPr id="41"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303D22"/>
                </a:solidFill>
                <a:latin typeface="Arial"/>
              </a:rPr>
              <a:t>&lt;date/time&gt;</a:t>
            </a:r>
          </a:p>
        </p:txBody>
      </p:sp>
      <p:sp>
        <p:nvSpPr>
          <p:cNvPr id="42"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303D22"/>
                </a:solidFill>
                <a:latin typeface="Arial"/>
              </a:rPr>
              <a:t>&lt;footer&gt;</a:t>
            </a:r>
          </a:p>
        </p:txBody>
      </p:sp>
      <p:sp>
        <p:nvSpPr>
          <p:cNvPr id="43" name="PlaceHolder 6"/>
          <p:cNvSpPr>
            <a:spLocks noGrp="1"/>
          </p:cNvSpPr>
          <p:nvPr>
            <p:ph type="sldNum"/>
          </p:nvPr>
        </p:nvSpPr>
        <p:spPr>
          <a:xfrm>
            <a:off x="4399200" y="9555480"/>
            <a:ext cx="3372840" cy="502560"/>
          </a:xfrm>
          <a:prstGeom prst="rect">
            <a:avLst/>
          </a:prstGeom>
        </p:spPr>
        <p:txBody>
          <a:bodyPr lIns="0" tIns="0" rIns="0" bIns="0" anchor="b"/>
          <a:lstStyle/>
          <a:p>
            <a:pPr algn="r"/>
            <a:fld id="{79086F5D-EFB5-4C1B-B9CC-9D3769FDE575}" type="slidenum">
              <a:rPr lang="en-US" sz="1400" b="0" strike="noStrike" spc="-1">
                <a:solidFill>
                  <a:srgbClr val="303D22"/>
                </a:solidFill>
                <a:latin typeface="Arial"/>
              </a:rPr>
              <a:t>‹#›</a:t>
            </a:fld>
            <a:endParaRPr lang="en-US" sz="1400" b="0" strike="noStrike" spc="-1">
              <a:solidFill>
                <a:srgbClr val="303D22"/>
              </a:solidFill>
              <a:latin typeface="Arial"/>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1589088" y="1006475"/>
            <a:ext cx="4594225" cy="3446463"/>
          </a:xfrm>
          <a:prstGeom prst="rect">
            <a:avLst/>
          </a:prstGeom>
        </p:spPr>
      </p:sp>
      <p:sp>
        <p:nvSpPr>
          <p:cNvPr id="49" name="PlaceHolder 2"/>
          <p:cNvSpPr>
            <a:spLocks noGrp="1"/>
          </p:cNvSpPr>
          <p:nvPr>
            <p:ph type="body"/>
          </p:nvPr>
        </p:nvSpPr>
        <p:spPr>
          <a:xfrm>
            <a:off x="1185120" y="4787640"/>
            <a:ext cx="5407560" cy="15016320"/>
          </a:xfrm>
          <a:prstGeom prst="rect">
            <a:avLst/>
          </a:prstGeom>
        </p:spPr>
        <p:txBody>
          <a:bodyPr lIns="0" tIns="0" rIns="0" bIns="0"/>
          <a:lstStyle/>
          <a:p>
            <a:r>
              <a:rPr lang="en-US" sz="2000" b="0" strike="noStrike" spc="-1">
                <a:latin typeface="Arial"/>
              </a:rPr>
              <a:t>Medical algorithm for the therapeutic management of atopic dermatitis (AD) in early childhood, based on severity. Adapted from: Wollenberg A et al, J Eur Acad Dermatol Venereol, 2018.3 AFor criteria, see part I of this medical algorithm. BDisease severity scales can be used but might not be practical. Severity (global assessment) can alternatively be assessed by body surface area involvement, lesional features and locations, and disease impact on quality of life. CPlease refer to part I of this medical algorithm. 1Not commonly used in early childhood (feasibility). Preference for narrowband ultraviolet B (311 nm) or ultraviolet A1. 2Cyclosporine is licensed from age 16 and dupilumab from age 12 in Europe (approval for children aged 6 years and older is expected soon). All other systemic options are off label. #Choice depending on local cofactors. For moderate‐severe AD, it is recommended to start with a corticosteroid. Choice of corticosteroid class (European classification shown) depending on age and local cofactors. %Off‐label treatment option. *Special attention if age &lt;3 mo or recurring infections: in early‐onset severe AD, certain primary immunodeficiency syndromes such as Omenn syndrome, selective IgA‐deficiency, Hyper‐IgE‐syndromes and Wiskott Aldrich syndrome, genetic disorders with an impaired barrier function, such as Comel‐Netherton syndrome and peeling skin syndrome, and some inherited metabolic diseases such as biotin deficiency or phenylketonuria should be considered as differential diagnoses</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ustomShape 1"/>
          <p:cNvSpPr/>
          <p:nvPr/>
        </p:nvSpPr>
        <p:spPr>
          <a:xfrm>
            <a:off x="0" y="0"/>
            <a:ext cx="144000" cy="6858000"/>
          </a:xfrm>
          <a:prstGeom prst="rect">
            <a:avLst/>
          </a:prstGeom>
          <a:solidFill>
            <a:srgbClr val="0054A6"/>
          </a:solidFill>
          <a:ln>
            <a:noFill/>
          </a:ln>
        </p:spPr>
        <p:style>
          <a:lnRef idx="0">
            <a:scrgbClr r="0" g="0" b="0"/>
          </a:lnRef>
          <a:fillRef idx="0">
            <a:scrgbClr r="0" g="0" b="0"/>
          </a:fillRef>
          <a:effectRef idx="0">
            <a:scrgbClr r="0" g="0" b="0"/>
          </a:effectRef>
          <a:fontRef idx="minor"/>
        </p:style>
      </p:sp>
      <p:sp>
        <p:nvSpPr>
          <p:cNvPr id="3" name="CustomShape 2"/>
          <p:cNvSpPr/>
          <p:nvPr/>
        </p:nvSpPr>
        <p:spPr>
          <a:xfrm>
            <a:off x="0" y="0"/>
            <a:ext cx="144000" cy="1198440"/>
          </a:xfrm>
          <a:prstGeom prst="rect">
            <a:avLst/>
          </a:prstGeom>
          <a:solidFill>
            <a:srgbClr val="FFCE34"/>
          </a:solidFill>
          <a:ln>
            <a:noFill/>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1567060" y="133358"/>
            <a:ext cx="6225880" cy="451800"/>
          </a:xfrm>
          <a:prstGeom prst="rect">
            <a:avLst/>
          </a:prstGeom>
          <a:noFill/>
          <a:ln>
            <a:noFill/>
          </a:ln>
        </p:spPr>
        <p:txBody>
          <a:bodyPr lIns="90000" tIns="46800" rIns="90000" bIns="46800"/>
          <a:lstStyle/>
          <a:p>
            <a:pPr algn="ctr"/>
            <a:r>
              <a:rPr lang="en-US" sz="1200" b="1" strike="noStrike" spc="-1" dirty="0">
                <a:solidFill>
                  <a:schemeClr val="tx2"/>
                </a:solidFill>
                <a:latin typeface="Arial"/>
              </a:rPr>
              <a:t>Medical algorithm: Treatment of atopic dermatitis in early childhood (part II)</a:t>
            </a:r>
          </a:p>
          <a:p>
            <a:pPr algn="ctr"/>
            <a:r>
              <a:rPr lang="en-US" sz="1100" b="0" strike="noStrike" spc="-1" dirty="0" err="1">
                <a:solidFill>
                  <a:schemeClr val="tx2"/>
                </a:solidFill>
                <a:latin typeface="Arial"/>
              </a:rPr>
              <a:t>Sherief</a:t>
            </a:r>
            <a:r>
              <a:rPr lang="en-US" sz="1100" b="0" strike="noStrike" spc="-1" dirty="0">
                <a:solidFill>
                  <a:schemeClr val="tx2"/>
                </a:solidFill>
                <a:latin typeface="Arial"/>
              </a:rPr>
              <a:t> R. </a:t>
            </a:r>
            <a:r>
              <a:rPr lang="en-US" sz="1100" b="0" strike="noStrike" spc="-1" dirty="0" err="1">
                <a:solidFill>
                  <a:schemeClr val="tx2"/>
                </a:solidFill>
                <a:latin typeface="Arial"/>
              </a:rPr>
              <a:t>Janmohamed</a:t>
            </a:r>
            <a:r>
              <a:rPr lang="en-US" sz="1100" b="0" strike="noStrike" spc="-1" dirty="0">
                <a:solidFill>
                  <a:schemeClr val="tx2"/>
                </a:solidFill>
                <a:latin typeface="Arial"/>
              </a:rPr>
              <a:t>, Johannes Ring, Lawrence F. </a:t>
            </a:r>
            <a:r>
              <a:rPr lang="en-US" sz="1100" b="0" strike="noStrike" spc="-1" dirty="0" err="1">
                <a:solidFill>
                  <a:schemeClr val="tx2"/>
                </a:solidFill>
                <a:latin typeface="Arial"/>
              </a:rPr>
              <a:t>Eichenfield</a:t>
            </a:r>
            <a:r>
              <a:rPr lang="en-US" sz="1100" b="0" strike="noStrike" spc="-1" dirty="0">
                <a:solidFill>
                  <a:schemeClr val="tx2"/>
                </a:solidFill>
                <a:latin typeface="Arial"/>
              </a:rPr>
              <a:t>, Jan </a:t>
            </a:r>
            <a:r>
              <a:rPr lang="en-US" sz="1100" b="0" strike="noStrike" spc="-1" dirty="0" err="1">
                <a:solidFill>
                  <a:schemeClr val="tx2"/>
                </a:solidFill>
                <a:latin typeface="Arial"/>
              </a:rPr>
              <a:t>Gutermuth</a:t>
            </a:r>
            <a:endParaRPr lang="en-US" sz="1100" b="0" strike="noStrike" spc="-1" dirty="0">
              <a:solidFill>
                <a:schemeClr val="tx2"/>
              </a:solidFill>
              <a:latin typeface="Arial"/>
            </a:endParaRPr>
          </a:p>
        </p:txBody>
      </p:sp>
      <p:sp>
        <p:nvSpPr>
          <p:cNvPr id="46" name="TextShape 2"/>
          <p:cNvSpPr txBox="1"/>
          <p:nvPr/>
        </p:nvSpPr>
        <p:spPr>
          <a:xfrm>
            <a:off x="360000" y="5940000"/>
            <a:ext cx="8640000" cy="451800"/>
          </a:xfrm>
          <a:prstGeom prst="rect">
            <a:avLst/>
          </a:prstGeom>
          <a:noFill/>
          <a:ln>
            <a:noFill/>
          </a:ln>
        </p:spPr>
        <p:txBody>
          <a:bodyPr lIns="90000" tIns="45000" rIns="90000" bIns="45000"/>
          <a:lstStyle/>
          <a:p>
            <a:r>
              <a:rPr lang="en-US" sz="800" b="1" strike="noStrike" spc="-1">
                <a:solidFill>
                  <a:srgbClr val="0054A6"/>
                </a:solidFill>
                <a:latin typeface="Arial"/>
              </a:rPr>
              <a:t>Allergy, Volume: 76, Issue: 1, Pages: 407-410, First published: 09 August 2020, DOI: (10.1111/all.14512) </a:t>
            </a:r>
            <a:endParaRPr lang="en-US" sz="800" b="0" strike="noStrike" spc="-1">
              <a:solidFill>
                <a:srgbClr val="000000"/>
              </a:solidFill>
              <a:latin typeface="Arial"/>
            </a:endParaRPr>
          </a:p>
        </p:txBody>
      </p:sp>
      <p:pic>
        <p:nvPicPr>
          <p:cNvPr id="47" name="Main graphic"/>
          <p:cNvPicPr/>
          <p:nvPr/>
        </p:nvPicPr>
        <p:blipFill>
          <a:blip r:embed="rId3"/>
          <a:stretch/>
        </p:blipFill>
        <p:spPr>
          <a:xfrm>
            <a:off x="3262320" y="692100"/>
            <a:ext cx="2619360" cy="3809880"/>
          </a:xfrm>
          <a:prstGeom prst="rect">
            <a:avLst/>
          </a:prstGeom>
          <a:ln>
            <a:noFill/>
          </a:ln>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421</Words>
  <Application>Microsoft Office PowerPoint</Application>
  <PresentationFormat>On-screen Show (4:3)</PresentationFormat>
  <Paragraphs>5</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Rüya Kılıç</cp:lastModifiedBy>
  <cp:revision>1</cp:revision>
  <dcterms:modified xsi:type="dcterms:W3CDTF">2022-10-27T13:35:16Z</dcterms:modified>
  <dc:language>en-US</dc:language>
</cp:coreProperties>
</file>