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ADC20DBB-26BA-4D96-9AC2-058CE65D8211}"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5016320"/>
          </a:xfrm>
          <a:prstGeom prst="rect">
            <a:avLst/>
          </a:prstGeom>
        </p:spPr>
        <p:txBody>
          <a:bodyPr lIns="0" tIns="0" rIns="0" bIns="0"/>
          <a:lstStyle/>
          <a:p>
            <a:r>
              <a:rPr lang="en-US" sz="2000" b="0" strike="noStrike" spc="-1">
                <a:latin typeface="Arial"/>
              </a:rPr>
              <a:t>Algorithm for peri‐operative management of mastocytosis patients. Patients with a suspicion for underlying mastocytosis may undergo diagnostic testing needed for diagnosing mastocytosis (eg, bone marrow biopsy), requiring general anesthesia. This especially applies to pediatric patients. In this case, systemic mastocytosis is suspected, but not yet officially confirmed. It is, however, useful to create awareness of this probable underlying condition and prevent massive mediator release. This algorithm does not apply for adult patients with elevated tryptase and confirmed hereditary alpha tryptasemia. *No severe reactions are seen using local anesthetics, however, be aware of mast cell mediator release by friction, pressure, and (removing) plasters. ** In case of previous anaphylaxis: always use premedication (both antihistamines and corticosteroids). *** Analgesics: Recommended: Sufentanil, Remifentanil, Oxytocin, Alfentanil, Acetaminophen, Fentanyl.° Unclear: Morphine°°, NSAIDs°°° Discouraged: Codeine, Nefopam. ° One case of severe anaphylaxis to fentanyl in our center (pediatric patient with systemic mastocytosis). °° Titrate slowly if morphine is used. °°° Do not use NSAIDs if they were not used previously.1 ****Only in systemic mastocytosis. The use of both antihistamines and a benzodiazepine is recommended. When antihistamines are not available, use corticosteroids. In cutaneous mastocytosis, no premedication is required. *****For children: use dosage according to body weight</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259999" y="152280"/>
            <a:ext cx="7622743" cy="313920"/>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 Peri‐operative management of </a:t>
            </a:r>
            <a:r>
              <a:rPr lang="en-US" sz="1400" b="1" strike="noStrike" spc="-1" dirty="0" err="1">
                <a:solidFill>
                  <a:schemeClr val="tx2"/>
                </a:solidFill>
                <a:latin typeface="Arial"/>
              </a:rPr>
              <a:t>mastocytosis</a:t>
            </a:r>
            <a:r>
              <a:rPr lang="en-US" sz="1400" b="1" strike="noStrike" spc="-1" dirty="0">
                <a:solidFill>
                  <a:schemeClr val="tx2"/>
                </a:solidFill>
                <a:latin typeface="Arial"/>
              </a:rPr>
              <a:t> patients</a:t>
            </a:r>
          </a:p>
          <a:p>
            <a:pPr algn="ctr"/>
            <a:r>
              <a:rPr lang="en-US" sz="1400" b="0" strike="noStrike" spc="-1" dirty="0">
                <a:solidFill>
                  <a:schemeClr val="tx2"/>
                </a:solidFill>
                <a:latin typeface="Arial"/>
              </a:rPr>
              <a:t>Inger </a:t>
            </a:r>
            <a:r>
              <a:rPr lang="en-US" sz="1400" b="0" strike="noStrike" spc="-1" dirty="0" err="1">
                <a:solidFill>
                  <a:schemeClr val="tx2"/>
                </a:solidFill>
                <a:latin typeface="Arial"/>
              </a:rPr>
              <a:t>Femke</a:t>
            </a:r>
            <a:r>
              <a:rPr lang="en-US" sz="1400" b="0" strike="noStrike" spc="-1" dirty="0">
                <a:solidFill>
                  <a:schemeClr val="tx2"/>
                </a:solidFill>
                <a:latin typeface="Arial"/>
              </a:rPr>
              <a:t> Astra Bocca-</a:t>
            </a:r>
            <a:r>
              <a:rPr lang="en-US" sz="1400" b="0" strike="noStrike" spc="-1" dirty="0" err="1">
                <a:solidFill>
                  <a:schemeClr val="tx2"/>
                </a:solidFill>
                <a:latin typeface="Arial"/>
              </a:rPr>
              <a:t>Tjeertes</a:t>
            </a:r>
            <a:r>
              <a:rPr lang="en-US" sz="1400" b="0" strike="noStrike" spc="-1" dirty="0">
                <a:solidFill>
                  <a:schemeClr val="tx2"/>
                </a:solidFill>
                <a:latin typeface="Arial"/>
              </a:rPr>
              <a:t>, Annick A. J. M. van de Ven, Gerard H. </a:t>
            </a:r>
            <a:r>
              <a:rPr lang="en-US" sz="1400" b="0" strike="noStrike" spc="-1" dirty="0" err="1">
                <a:solidFill>
                  <a:schemeClr val="tx2"/>
                </a:solidFill>
                <a:latin typeface="Arial"/>
              </a:rPr>
              <a:t>Koppelman</a:t>
            </a:r>
            <a:r>
              <a:rPr lang="en-US" sz="1400" b="0" strike="noStrike" spc="-1" dirty="0">
                <a:solidFill>
                  <a:schemeClr val="tx2"/>
                </a:solidFill>
                <a:latin typeface="Arial"/>
              </a:rPr>
              <a:t>, Aline B. </a:t>
            </a:r>
            <a:r>
              <a:rPr lang="en-US" sz="1400" b="0" strike="noStrike" spc="-1" dirty="0" err="1">
                <a:solidFill>
                  <a:schemeClr val="tx2"/>
                </a:solidFill>
                <a:latin typeface="Arial"/>
              </a:rPr>
              <a:t>Sprikkelman</a:t>
            </a:r>
            <a:r>
              <a:rPr lang="en-US" sz="1400" b="0" strike="noStrike" spc="-1" dirty="0">
                <a:solidFill>
                  <a:schemeClr val="tx2"/>
                </a:solidFill>
                <a:latin typeface="Arial"/>
              </a:rPr>
              <a:t>, Hanneke J. N. G. Oude </a:t>
            </a:r>
            <a:r>
              <a:rPr lang="en-US" sz="1400" b="0" strike="noStrike" spc="-1" dirty="0" err="1">
                <a:solidFill>
                  <a:schemeClr val="tx2"/>
                </a:solidFill>
                <a:latin typeface="Arial"/>
              </a:rPr>
              <a:t>Elberink</a:t>
            </a:r>
            <a:endParaRPr lang="en-US" sz="1400" b="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10, Pages: 3233-3235, First published: 05 May 2021, DOI: (10.1111/all.14891) </a:t>
            </a:r>
            <a:endParaRPr lang="en-US" sz="800" b="0" strike="noStrike" spc="-1">
              <a:solidFill>
                <a:srgbClr val="000000"/>
              </a:solidFill>
              <a:latin typeface="Arial"/>
            </a:endParaRPr>
          </a:p>
        </p:txBody>
      </p:sp>
      <p:pic>
        <p:nvPicPr>
          <p:cNvPr id="47" name="Main graphic"/>
          <p:cNvPicPr/>
          <p:nvPr/>
        </p:nvPicPr>
        <p:blipFill>
          <a:blip r:embed="rId3"/>
          <a:stretch/>
        </p:blipFill>
        <p:spPr>
          <a:xfrm>
            <a:off x="3100140" y="1177638"/>
            <a:ext cx="294372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415</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2</cp:revision>
  <dcterms:modified xsi:type="dcterms:W3CDTF">2022-11-02T13:30:01Z</dcterms:modified>
  <dc:language>en-US</dc:language>
</cp:coreProperties>
</file>