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9144000" cy="6858000" type="screen4x3"/>
  <p:notesSz cx="7772400" cy="10058400"/>
  <p:defaultText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58"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 name="PlaceHolder 1"/>
          <p:cNvSpPr>
            <a:spLocks noGrp="1" noRot="1" noChangeAspect="1"/>
          </p:cNvSpPr>
          <p:nvPr>
            <p:ph type="sldImg"/>
          </p:nvPr>
        </p:nvSpPr>
        <p:spPr>
          <a:xfrm>
            <a:off x="533520" y="764280"/>
            <a:ext cx="6704640" cy="3771360"/>
          </a:xfrm>
          <a:prstGeom prst="rect">
            <a:avLst/>
          </a:prstGeom>
        </p:spPr>
        <p:txBody>
          <a:bodyPr lIns="0" tIns="0" rIns="0" bIns="0" anchor="ctr"/>
          <a:lstStyle/>
          <a:p>
            <a:pPr algn="ctr"/>
            <a:r>
              <a:rPr lang="en-US" sz="4400" b="0" strike="noStrike" spc="-1">
                <a:latin typeface="Arial"/>
              </a:rPr>
              <a:t>Click to move the slide</a:t>
            </a:r>
          </a:p>
        </p:txBody>
      </p:sp>
      <p:sp>
        <p:nvSpPr>
          <p:cNvPr id="39" name="PlaceHolder 2"/>
          <p:cNvSpPr>
            <a:spLocks noGrp="1"/>
          </p:cNvSpPr>
          <p:nvPr>
            <p:ph type="body"/>
          </p:nvPr>
        </p:nvSpPr>
        <p:spPr>
          <a:xfrm>
            <a:off x="777240" y="4777560"/>
            <a:ext cx="6217560" cy="4525920"/>
          </a:xfrm>
          <a:prstGeom prst="rect">
            <a:avLst/>
          </a:prstGeom>
        </p:spPr>
        <p:txBody>
          <a:bodyPr lIns="0" tIns="0" rIns="0" bIns="0"/>
          <a:lstStyle/>
          <a:p>
            <a:r>
              <a:rPr lang="en-US" sz="2000" b="0" strike="noStrike" spc="-1">
                <a:latin typeface="Arial"/>
              </a:rPr>
              <a:t>Click to edit the notes format</a:t>
            </a:r>
          </a:p>
        </p:txBody>
      </p:sp>
      <p:sp>
        <p:nvSpPr>
          <p:cNvPr id="40" name="PlaceHolder 3"/>
          <p:cNvSpPr>
            <a:spLocks noGrp="1"/>
          </p:cNvSpPr>
          <p:nvPr>
            <p:ph type="hdr"/>
          </p:nvPr>
        </p:nvSpPr>
        <p:spPr>
          <a:xfrm>
            <a:off x="0" y="0"/>
            <a:ext cx="3372840" cy="502560"/>
          </a:xfrm>
          <a:prstGeom prst="rect">
            <a:avLst/>
          </a:prstGeom>
        </p:spPr>
        <p:txBody>
          <a:bodyPr lIns="0" tIns="0" rIns="0" bIns="0"/>
          <a:lstStyle/>
          <a:p>
            <a:r>
              <a:rPr lang="en-US" sz="1400" b="0" strike="noStrike" spc="-1">
                <a:solidFill>
                  <a:srgbClr val="303D22"/>
                </a:solidFill>
                <a:latin typeface="Arial"/>
              </a:rPr>
              <a:t>&lt;header&gt;</a:t>
            </a:r>
          </a:p>
        </p:txBody>
      </p:sp>
      <p:sp>
        <p:nvSpPr>
          <p:cNvPr id="41" name="PlaceHolder 4"/>
          <p:cNvSpPr>
            <a:spLocks noGrp="1"/>
          </p:cNvSpPr>
          <p:nvPr>
            <p:ph type="dt"/>
          </p:nvPr>
        </p:nvSpPr>
        <p:spPr>
          <a:xfrm>
            <a:off x="4399200" y="0"/>
            <a:ext cx="3372840" cy="502560"/>
          </a:xfrm>
          <a:prstGeom prst="rect">
            <a:avLst/>
          </a:prstGeom>
        </p:spPr>
        <p:txBody>
          <a:bodyPr lIns="0" tIns="0" rIns="0" bIns="0"/>
          <a:lstStyle/>
          <a:p>
            <a:pPr algn="r"/>
            <a:r>
              <a:rPr lang="en-US" sz="1400" b="0" strike="noStrike" spc="-1">
                <a:solidFill>
                  <a:srgbClr val="303D22"/>
                </a:solidFill>
                <a:latin typeface="Arial"/>
              </a:rPr>
              <a:t>&lt;date/time&gt;</a:t>
            </a:r>
          </a:p>
        </p:txBody>
      </p:sp>
      <p:sp>
        <p:nvSpPr>
          <p:cNvPr id="42" name="PlaceHolder 5"/>
          <p:cNvSpPr>
            <a:spLocks noGrp="1"/>
          </p:cNvSpPr>
          <p:nvPr>
            <p:ph type="ftr"/>
          </p:nvPr>
        </p:nvSpPr>
        <p:spPr>
          <a:xfrm>
            <a:off x="0" y="9555480"/>
            <a:ext cx="3372840" cy="502560"/>
          </a:xfrm>
          <a:prstGeom prst="rect">
            <a:avLst/>
          </a:prstGeom>
        </p:spPr>
        <p:txBody>
          <a:bodyPr lIns="0" tIns="0" rIns="0" bIns="0" anchor="b"/>
          <a:lstStyle/>
          <a:p>
            <a:r>
              <a:rPr lang="en-US" sz="1400" b="0" strike="noStrike" spc="-1">
                <a:solidFill>
                  <a:srgbClr val="303D22"/>
                </a:solidFill>
                <a:latin typeface="Arial"/>
              </a:rPr>
              <a:t>&lt;footer&gt;</a:t>
            </a:r>
          </a:p>
        </p:txBody>
      </p:sp>
      <p:sp>
        <p:nvSpPr>
          <p:cNvPr id="43" name="PlaceHolder 6"/>
          <p:cNvSpPr>
            <a:spLocks noGrp="1"/>
          </p:cNvSpPr>
          <p:nvPr>
            <p:ph type="sldNum"/>
          </p:nvPr>
        </p:nvSpPr>
        <p:spPr>
          <a:xfrm>
            <a:off x="4399200" y="9555480"/>
            <a:ext cx="3372840" cy="502560"/>
          </a:xfrm>
          <a:prstGeom prst="rect">
            <a:avLst/>
          </a:prstGeom>
        </p:spPr>
        <p:txBody>
          <a:bodyPr lIns="0" tIns="0" rIns="0" bIns="0" anchor="b"/>
          <a:lstStyle/>
          <a:p>
            <a:pPr algn="r"/>
            <a:fld id="{9543FB20-AB7E-4C00-B248-9C591FFD9DD8}" type="slidenum">
              <a:rPr lang="en-US" sz="1400" b="0" strike="noStrike" spc="-1">
                <a:solidFill>
                  <a:srgbClr val="303D22"/>
                </a:solidFill>
                <a:latin typeface="Arial"/>
              </a:rPr>
              <a:t>‹#›</a:t>
            </a:fld>
            <a:endParaRPr lang="en-US" sz="1400" b="0" strike="noStrike" spc="-1">
              <a:solidFill>
                <a:srgbClr val="303D22"/>
              </a:solidFill>
              <a:latin typeface="Arial"/>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PlaceHolder 1"/>
          <p:cNvSpPr>
            <a:spLocks noGrp="1" noRot="1" noChangeAspect="1"/>
          </p:cNvSpPr>
          <p:nvPr>
            <p:ph type="sldImg"/>
          </p:nvPr>
        </p:nvSpPr>
        <p:spPr>
          <a:xfrm>
            <a:off x="1589088" y="1006475"/>
            <a:ext cx="4594225" cy="3446463"/>
          </a:xfrm>
          <a:prstGeom prst="rect">
            <a:avLst/>
          </a:prstGeom>
        </p:spPr>
      </p:sp>
      <p:sp>
        <p:nvSpPr>
          <p:cNvPr id="49" name="PlaceHolder 2"/>
          <p:cNvSpPr>
            <a:spLocks noGrp="1"/>
          </p:cNvSpPr>
          <p:nvPr>
            <p:ph type="body"/>
          </p:nvPr>
        </p:nvSpPr>
        <p:spPr>
          <a:xfrm>
            <a:off x="1185120" y="4787640"/>
            <a:ext cx="5407560" cy="9066600"/>
          </a:xfrm>
          <a:prstGeom prst="rect">
            <a:avLst/>
          </a:prstGeom>
        </p:spPr>
        <p:txBody>
          <a:bodyPr lIns="0" tIns="0" rIns="0" bIns="0"/>
          <a:lstStyle/>
          <a:p>
            <a:r>
              <a:rPr lang="en-US" sz="2000" b="0" strike="noStrike" spc="-1">
                <a:latin typeface="Arial"/>
              </a:rPr>
              <a:t>Algorithm: When and how to evaluate for immediate (IgE‐mediated) food allergy in children with atopic dermatitis. *A careful medical and dietary history of the infant/child is mandatory prior to selecting the allergens to be tested. The history seeks to determine possible allergenic triggers for the patient as well as common food allergens that have been introduced in the diet. Testing will then aim to confirm suspected allergens as being clinically relevant especially if the history is equivocal as well as to allow for safe dietary expansion if other common allergens, relevant to the patient's geographic location, not yet been eaten. ** Consider food allergy prevention strategies</a:t>
            </a:r>
          </a:p>
          <a:p>
            <a:r>
              <a:rPr lang="en-US" sz="2000" b="0" strike="noStrike" spc="-1">
                <a:latin typeface="Arial"/>
              </a:rPr>
              <a:t>IF THIS IMAGE HAS BEEN PROVIDED BY OR IS OWNED BY A THIRD PARTY, AS INDICATED IN THE CAPTION LINE, THEN FURTHER PERMISSION MAY BE NEEDED BEFORE ANY FURTHER USE. PLEASE CONTACT WILEY'S PERMISSIONS DEPARTMENT ON PERMISSIONS@WILEY.COM OR USE THE RIGHTSLINK SERVICE BY CLICKING ON THE 'REQUEST PERMISSIONS' LINK ACCOMPANYING THIS ARTICLE. WILEY OR AUTHOR OWNED IMAGES MAY BE USED FOR NON-COMMERCIAL PURPOSES, SUBJECT TO PROPER CITATION OF THE ARTICLE, AUTHOR, AND PUBLISHER.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CustomShape 1"/>
          <p:cNvSpPr/>
          <p:nvPr/>
        </p:nvSpPr>
        <p:spPr>
          <a:xfrm>
            <a:off x="0" y="0"/>
            <a:ext cx="144000" cy="6858000"/>
          </a:xfrm>
          <a:prstGeom prst="rect">
            <a:avLst/>
          </a:prstGeom>
          <a:solidFill>
            <a:srgbClr val="0054A6"/>
          </a:solidFill>
          <a:ln>
            <a:noFill/>
          </a:ln>
        </p:spPr>
        <p:style>
          <a:lnRef idx="0">
            <a:scrgbClr r="0" g="0" b="0"/>
          </a:lnRef>
          <a:fillRef idx="0">
            <a:scrgbClr r="0" g="0" b="0"/>
          </a:fillRef>
          <a:effectRef idx="0">
            <a:scrgbClr r="0" g="0" b="0"/>
          </a:effectRef>
          <a:fontRef idx="minor"/>
        </p:style>
      </p:sp>
      <p:sp>
        <p:nvSpPr>
          <p:cNvPr id="3" name="CustomShape 2"/>
          <p:cNvSpPr/>
          <p:nvPr/>
        </p:nvSpPr>
        <p:spPr>
          <a:xfrm>
            <a:off x="0" y="0"/>
            <a:ext cx="144000" cy="1198440"/>
          </a:xfrm>
          <a:prstGeom prst="rect">
            <a:avLst/>
          </a:prstGeom>
          <a:solidFill>
            <a:srgbClr val="FFCE34"/>
          </a:solidFill>
          <a:ln>
            <a:noFill/>
          </a:ln>
        </p:spPr>
        <p:style>
          <a:lnRef idx="0">
            <a:scrgbClr r="0" g="0" b="0"/>
          </a:lnRef>
          <a:fillRef idx="0">
            <a:scrgbClr r="0" g="0" b="0"/>
          </a:fillRef>
          <a:effectRef idx="0">
            <a:scrgbClr r="0" g="0" b="0"/>
          </a:effectRef>
          <a:fontRef idx="minor"/>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507428" y="240300"/>
            <a:ext cx="8129143" cy="451800"/>
          </a:xfrm>
          <a:prstGeom prst="rect">
            <a:avLst/>
          </a:prstGeom>
          <a:noFill/>
          <a:ln>
            <a:noFill/>
          </a:ln>
        </p:spPr>
        <p:txBody>
          <a:bodyPr lIns="90000" tIns="46800" rIns="90000" bIns="46800"/>
          <a:lstStyle/>
          <a:p>
            <a:pPr algn="ctr"/>
            <a:r>
              <a:rPr lang="en-US" sz="1400" b="1" strike="noStrike" spc="-1" dirty="0">
                <a:solidFill>
                  <a:schemeClr val="tx2"/>
                </a:solidFill>
                <a:latin typeface="Arial"/>
              </a:rPr>
              <a:t>When and how to evaluate for immediate type food allergy in children with atopic dermatitis</a:t>
            </a:r>
          </a:p>
          <a:p>
            <a:pPr algn="ctr"/>
            <a:r>
              <a:rPr lang="en-US" sz="1400" b="0" strike="noStrike" spc="-1" dirty="0">
                <a:solidFill>
                  <a:schemeClr val="tx2"/>
                </a:solidFill>
                <a:latin typeface="Arial"/>
              </a:rPr>
              <a:t>Charlotte G. </a:t>
            </a:r>
            <a:r>
              <a:rPr lang="en-US" sz="1400" b="0" strike="noStrike" spc="-1" dirty="0" err="1">
                <a:solidFill>
                  <a:schemeClr val="tx2"/>
                </a:solidFill>
                <a:latin typeface="Arial"/>
              </a:rPr>
              <a:t>Mortz</a:t>
            </a:r>
            <a:r>
              <a:rPr lang="en-US" sz="1400" b="0" strike="noStrike" spc="-1" dirty="0">
                <a:solidFill>
                  <a:schemeClr val="tx2"/>
                </a:solidFill>
                <a:latin typeface="Arial"/>
              </a:rPr>
              <a:t>, George du Toit, Kirsten Beyer, Carsten </a:t>
            </a:r>
            <a:r>
              <a:rPr lang="en-US" sz="1400" b="0" strike="noStrike" spc="-1" dirty="0" err="1">
                <a:solidFill>
                  <a:schemeClr val="tx2"/>
                </a:solidFill>
                <a:latin typeface="Arial"/>
              </a:rPr>
              <a:t>Bindslev</a:t>
            </a:r>
            <a:r>
              <a:rPr lang="en-US" sz="1400" b="0" strike="noStrike" spc="-1" dirty="0">
                <a:solidFill>
                  <a:schemeClr val="tx2"/>
                </a:solidFill>
                <a:latin typeface="Arial"/>
              </a:rPr>
              <a:t>-Jensen, Knut </a:t>
            </a:r>
            <a:r>
              <a:rPr lang="en-US" sz="1400" b="0" strike="noStrike" spc="-1" dirty="0" err="1">
                <a:solidFill>
                  <a:schemeClr val="tx2"/>
                </a:solidFill>
                <a:latin typeface="Arial"/>
              </a:rPr>
              <a:t>Brockow</a:t>
            </a:r>
            <a:r>
              <a:rPr lang="en-US" sz="1400" b="0" strike="noStrike" spc="-1" dirty="0">
                <a:solidFill>
                  <a:schemeClr val="tx2"/>
                </a:solidFill>
                <a:latin typeface="Arial"/>
              </a:rPr>
              <a:t>, et al.</a:t>
            </a:r>
          </a:p>
        </p:txBody>
      </p:sp>
      <p:sp>
        <p:nvSpPr>
          <p:cNvPr id="46" name="TextShape 2"/>
          <p:cNvSpPr txBox="1"/>
          <p:nvPr/>
        </p:nvSpPr>
        <p:spPr>
          <a:xfrm>
            <a:off x="360000" y="5940000"/>
            <a:ext cx="8640000" cy="451800"/>
          </a:xfrm>
          <a:prstGeom prst="rect">
            <a:avLst/>
          </a:prstGeom>
          <a:noFill/>
          <a:ln>
            <a:noFill/>
          </a:ln>
        </p:spPr>
        <p:txBody>
          <a:bodyPr lIns="90000" tIns="45000" rIns="90000" bIns="45000"/>
          <a:lstStyle/>
          <a:p>
            <a:r>
              <a:rPr lang="en-US" sz="800" b="1" strike="noStrike" spc="-1">
                <a:solidFill>
                  <a:srgbClr val="0054A6"/>
                </a:solidFill>
                <a:latin typeface="Arial"/>
              </a:rPr>
              <a:t>Allergy, Volume: 76, Issue: 12, Pages: 3845-3848, First published: 22 June 2021, DOI: (10.1111/all.14982) </a:t>
            </a:r>
            <a:endParaRPr lang="en-US" sz="800" b="0" strike="noStrike" spc="-1">
              <a:solidFill>
                <a:srgbClr val="000000"/>
              </a:solidFill>
              <a:latin typeface="Arial"/>
            </a:endParaRPr>
          </a:p>
        </p:txBody>
      </p:sp>
      <p:pic>
        <p:nvPicPr>
          <p:cNvPr id="47" name="Main graphic"/>
          <p:cNvPicPr/>
          <p:nvPr/>
        </p:nvPicPr>
        <p:blipFill>
          <a:blip r:embed="rId3"/>
          <a:stretch/>
        </p:blipFill>
        <p:spPr>
          <a:xfrm>
            <a:off x="2011139" y="1192928"/>
            <a:ext cx="5121720" cy="3809880"/>
          </a:xfrm>
          <a:prstGeom prst="rect">
            <a:avLst/>
          </a:prstGeom>
          <a:ln>
            <a:noFill/>
          </a:ln>
        </p:spPr>
      </p:pic>
    </p:spTree>
  </p:cSld>
  <p:clrMapOvr>
    <a:masterClrMapping/>
  </p:clrMapOvr>
  <p:transition>
    <p:wipe dir="r"/>
  </p:transition>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272</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dc:description/>
  <cp:lastModifiedBy>Rüya Kılıç</cp:lastModifiedBy>
  <cp:revision>1</cp:revision>
  <dcterms:modified xsi:type="dcterms:W3CDTF">2022-11-02T13:36:18Z</dcterms:modified>
  <dc:language>en-US</dc:language>
</cp:coreProperties>
</file>